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5"/>
  </p:notesMasterIdLst>
  <p:sldIdLst>
    <p:sldId id="256" r:id="rId2"/>
    <p:sldId id="314" r:id="rId3"/>
    <p:sldId id="315" r:id="rId4"/>
    <p:sldId id="316" r:id="rId5"/>
    <p:sldId id="317" r:id="rId6"/>
    <p:sldId id="318" r:id="rId7"/>
    <p:sldId id="319" r:id="rId8"/>
    <p:sldId id="321" r:id="rId9"/>
    <p:sldId id="322" r:id="rId10"/>
    <p:sldId id="327" r:id="rId11"/>
    <p:sldId id="323" r:id="rId12"/>
    <p:sldId id="324" r:id="rId13"/>
    <p:sldId id="325" r:id="rId14"/>
    <p:sldId id="259" r:id="rId15"/>
    <p:sldId id="312" r:id="rId16"/>
    <p:sldId id="257" r:id="rId17"/>
    <p:sldId id="337" r:id="rId18"/>
    <p:sldId id="336" r:id="rId19"/>
    <p:sldId id="328" r:id="rId20"/>
    <p:sldId id="326" r:id="rId21"/>
    <p:sldId id="260" r:id="rId22"/>
    <p:sldId id="261" r:id="rId23"/>
    <p:sldId id="262" r:id="rId24"/>
    <p:sldId id="313" r:id="rId25"/>
    <p:sldId id="264" r:id="rId26"/>
    <p:sldId id="269" r:id="rId27"/>
    <p:sldId id="338" r:id="rId28"/>
    <p:sldId id="270" r:id="rId29"/>
    <p:sldId id="271" r:id="rId30"/>
    <p:sldId id="333" r:id="rId31"/>
    <p:sldId id="339" r:id="rId32"/>
    <p:sldId id="340" r:id="rId33"/>
    <p:sldId id="273" r:id="rId34"/>
    <p:sldId id="272" r:id="rId35"/>
    <p:sldId id="274" r:id="rId36"/>
    <p:sldId id="275" r:id="rId37"/>
    <p:sldId id="277" r:id="rId38"/>
    <p:sldId id="278" r:id="rId39"/>
    <p:sldId id="276" r:id="rId40"/>
    <p:sldId id="279" r:id="rId41"/>
    <p:sldId id="334" r:id="rId42"/>
    <p:sldId id="335" r:id="rId43"/>
    <p:sldId id="280" r:id="rId44"/>
    <p:sldId id="330" r:id="rId45"/>
    <p:sldId id="282" r:id="rId46"/>
    <p:sldId id="289" r:id="rId47"/>
    <p:sldId id="286" r:id="rId48"/>
    <p:sldId id="291" r:id="rId49"/>
    <p:sldId id="294" r:id="rId50"/>
    <p:sldId id="295" r:id="rId51"/>
    <p:sldId id="296" r:id="rId52"/>
    <p:sldId id="297" r:id="rId53"/>
    <p:sldId id="298" r:id="rId54"/>
    <p:sldId id="299" r:id="rId55"/>
    <p:sldId id="301" r:id="rId56"/>
    <p:sldId id="302" r:id="rId57"/>
    <p:sldId id="303" r:id="rId58"/>
    <p:sldId id="304" r:id="rId59"/>
    <p:sldId id="305" r:id="rId60"/>
    <p:sldId id="306" r:id="rId61"/>
    <p:sldId id="308" r:id="rId62"/>
    <p:sldId id="310" r:id="rId63"/>
    <p:sldId id="311" r:id="rId64"/>
  </p:sldIdLst>
  <p:sldSz cx="12192000" cy="6858000"/>
  <p:notesSz cx="6858000" cy="9144000"/>
  <p:embeddedFontLst>
    <p:embeddedFont>
      <p:font typeface="Varela Round" panose="00000500000000000000" pitchFamily="2" charset="-79"/>
      <p:regular r:id="rId66"/>
    </p:embeddedFont>
    <p:embeddedFont>
      <p:font typeface="Consolas" panose="020B0609020204030204" pitchFamily="49" charset="0"/>
      <p:regular r:id="rId67"/>
      <p:bold r:id="rId68"/>
      <p:italic r:id="rId69"/>
      <p:boldItalic r:id="rId70"/>
    </p:embeddedFont>
    <p:embeddedFont>
      <p:font typeface="Calibri" panose="020F0502020204030204" pitchFamily="34" charset="0"/>
      <p:regular r:id="rId71"/>
      <p:bold r:id="rId72"/>
      <p:italic r:id="rId73"/>
      <p:boldItalic r:id="rId7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89542" autoAdjust="0"/>
  </p:normalViewPr>
  <p:slideViewPr>
    <p:cSldViewPr snapToGrid="0">
      <p:cViewPr varScale="1">
        <p:scale>
          <a:sx n="143" d="100"/>
          <a:sy n="143" d="100"/>
        </p:scale>
        <p:origin x="828" y="12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3.fntdata"/><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1.fntdata"/><Relationship Id="rId74" Type="http://schemas.openxmlformats.org/officeDocument/2006/relationships/font" Target="fonts/font9.fntdata"/><Relationship Id="rId79"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4.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3.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3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B6B108-DC1C-4390-B481-9AB047A5C74D}" type="datetimeFigureOut">
              <a:rPr lang="en-US" smtClean="0"/>
              <a:t>4/28/2017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53D76C-852B-4382-B88B-135DF29CE145}" type="slidenum">
              <a:rPr lang="en-US" smtClean="0"/>
              <a:t>‹#›</a:t>
            </a:fld>
            <a:endParaRPr lang="en-US"/>
          </a:p>
        </p:txBody>
      </p:sp>
    </p:spTree>
    <p:extLst>
      <p:ext uri="{BB962C8B-B14F-4D97-AF65-F5344CB8AC3E}">
        <p14:creationId xmlns:p14="http://schemas.microsoft.com/office/powerpoint/2010/main" val="18106573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53D76C-852B-4382-B88B-135DF29CE145}" type="slidenum">
              <a:rPr lang="en-US" smtClean="0"/>
              <a:t>1</a:t>
            </a:fld>
            <a:endParaRPr lang="en-US"/>
          </a:p>
        </p:txBody>
      </p:sp>
    </p:spTree>
    <p:extLst>
      <p:ext uri="{BB962C8B-B14F-4D97-AF65-F5344CB8AC3E}">
        <p14:creationId xmlns:p14="http://schemas.microsoft.com/office/powerpoint/2010/main" val="666404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53D76C-852B-4382-B88B-135DF29CE145}" type="slidenum">
              <a:rPr lang="en-US" smtClean="0"/>
              <a:t>30</a:t>
            </a:fld>
            <a:endParaRPr lang="en-US"/>
          </a:p>
        </p:txBody>
      </p:sp>
    </p:spTree>
    <p:extLst>
      <p:ext uri="{BB962C8B-B14F-4D97-AF65-F5344CB8AC3E}">
        <p14:creationId xmlns:p14="http://schemas.microsoft.com/office/powerpoint/2010/main" val="2495955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53D76C-852B-4382-B88B-135DF29CE145}" type="slidenum">
              <a:rPr lang="en-US" smtClean="0"/>
              <a:t>31</a:t>
            </a:fld>
            <a:endParaRPr lang="en-US"/>
          </a:p>
        </p:txBody>
      </p:sp>
    </p:spTree>
    <p:extLst>
      <p:ext uri="{BB962C8B-B14F-4D97-AF65-F5344CB8AC3E}">
        <p14:creationId xmlns:p14="http://schemas.microsoft.com/office/powerpoint/2010/main" val="1794296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53D76C-852B-4382-B88B-135DF29CE145}" type="slidenum">
              <a:rPr lang="en-US" smtClean="0"/>
              <a:t>32</a:t>
            </a:fld>
            <a:endParaRPr lang="en-US"/>
          </a:p>
        </p:txBody>
      </p:sp>
    </p:spTree>
    <p:extLst>
      <p:ext uri="{BB962C8B-B14F-4D97-AF65-F5344CB8AC3E}">
        <p14:creationId xmlns:p14="http://schemas.microsoft.com/office/powerpoint/2010/main" val="2408471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53D76C-852B-4382-B88B-135DF29CE145}" type="slidenum">
              <a:rPr lang="en-US" smtClean="0"/>
              <a:t>34</a:t>
            </a:fld>
            <a:endParaRPr lang="en-US"/>
          </a:p>
        </p:txBody>
      </p:sp>
    </p:spTree>
    <p:extLst>
      <p:ext uri="{BB962C8B-B14F-4D97-AF65-F5344CB8AC3E}">
        <p14:creationId xmlns:p14="http://schemas.microsoft.com/office/powerpoint/2010/main" val="2797249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53D76C-852B-4382-B88B-135DF29CE145}" type="slidenum">
              <a:rPr lang="en-US" smtClean="0"/>
              <a:t>36</a:t>
            </a:fld>
            <a:endParaRPr lang="en-US"/>
          </a:p>
        </p:txBody>
      </p:sp>
    </p:spTree>
    <p:extLst>
      <p:ext uri="{BB962C8B-B14F-4D97-AF65-F5344CB8AC3E}">
        <p14:creationId xmlns:p14="http://schemas.microsoft.com/office/powerpoint/2010/main" val="3228618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53D76C-852B-4382-B88B-135DF29CE145}" type="slidenum">
              <a:rPr lang="en-US" smtClean="0"/>
              <a:t>42</a:t>
            </a:fld>
            <a:endParaRPr lang="en-US"/>
          </a:p>
        </p:txBody>
      </p:sp>
    </p:spTree>
    <p:extLst>
      <p:ext uri="{BB962C8B-B14F-4D97-AF65-F5344CB8AC3E}">
        <p14:creationId xmlns:p14="http://schemas.microsoft.com/office/powerpoint/2010/main" val="1299885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53D76C-852B-4382-B88B-135DF29CE145}" type="slidenum">
              <a:rPr lang="en-US" smtClean="0"/>
              <a:t>46</a:t>
            </a:fld>
            <a:endParaRPr lang="en-US"/>
          </a:p>
        </p:txBody>
      </p:sp>
    </p:spTree>
    <p:extLst>
      <p:ext uri="{BB962C8B-B14F-4D97-AF65-F5344CB8AC3E}">
        <p14:creationId xmlns:p14="http://schemas.microsoft.com/office/powerpoint/2010/main" val="4177434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A83EFE4-838F-4643-91FF-72810412F530}" type="datetimeFigureOut">
              <a:rPr lang="en-US" smtClean="0"/>
              <a:t>4/28/2017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D22DDF-81E2-47FE-A9E9-3F058E1B4B94}" type="slidenum">
              <a:rPr lang="en-US" smtClean="0"/>
              <a:t>‹#›</a:t>
            </a:fld>
            <a:endParaRPr lang="en-US"/>
          </a:p>
        </p:txBody>
      </p:sp>
    </p:spTree>
    <p:extLst>
      <p:ext uri="{BB962C8B-B14F-4D97-AF65-F5344CB8AC3E}">
        <p14:creationId xmlns:p14="http://schemas.microsoft.com/office/powerpoint/2010/main" val="2743381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83EFE4-838F-4643-91FF-72810412F530}" type="datetimeFigureOut">
              <a:rPr lang="en-US" smtClean="0"/>
              <a:t>4/28/2017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D22DDF-81E2-47FE-A9E9-3F058E1B4B94}" type="slidenum">
              <a:rPr lang="en-US" smtClean="0"/>
              <a:t>‹#›</a:t>
            </a:fld>
            <a:endParaRPr lang="en-US"/>
          </a:p>
        </p:txBody>
      </p:sp>
    </p:spTree>
    <p:extLst>
      <p:ext uri="{BB962C8B-B14F-4D97-AF65-F5344CB8AC3E}">
        <p14:creationId xmlns:p14="http://schemas.microsoft.com/office/powerpoint/2010/main" val="1061034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83EFE4-838F-4643-91FF-72810412F530}" type="datetimeFigureOut">
              <a:rPr lang="en-US" smtClean="0"/>
              <a:t>4/28/2017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D22DDF-81E2-47FE-A9E9-3F058E1B4B94}" type="slidenum">
              <a:rPr lang="en-US" smtClean="0"/>
              <a:t>‹#›</a:t>
            </a:fld>
            <a:endParaRPr lang="en-US"/>
          </a:p>
        </p:txBody>
      </p:sp>
    </p:spTree>
    <p:extLst>
      <p:ext uri="{BB962C8B-B14F-4D97-AF65-F5344CB8AC3E}">
        <p14:creationId xmlns:p14="http://schemas.microsoft.com/office/powerpoint/2010/main" val="1300613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83EFE4-838F-4643-91FF-72810412F530}" type="datetimeFigureOut">
              <a:rPr lang="en-US" smtClean="0"/>
              <a:t>4/28/2017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D22DDF-81E2-47FE-A9E9-3F058E1B4B94}" type="slidenum">
              <a:rPr lang="en-US" smtClean="0"/>
              <a:t>‹#›</a:t>
            </a:fld>
            <a:endParaRPr lang="en-US"/>
          </a:p>
        </p:txBody>
      </p:sp>
    </p:spTree>
    <p:extLst>
      <p:ext uri="{BB962C8B-B14F-4D97-AF65-F5344CB8AC3E}">
        <p14:creationId xmlns:p14="http://schemas.microsoft.com/office/powerpoint/2010/main" val="289979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A83EFE4-838F-4643-91FF-72810412F530}" type="datetimeFigureOut">
              <a:rPr lang="en-US" smtClean="0"/>
              <a:t>4/28/2017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D22DDF-81E2-47FE-A9E9-3F058E1B4B94}" type="slidenum">
              <a:rPr lang="en-US" smtClean="0"/>
              <a:t>‹#›</a:t>
            </a:fld>
            <a:endParaRPr lang="en-US"/>
          </a:p>
        </p:txBody>
      </p:sp>
    </p:spTree>
    <p:extLst>
      <p:ext uri="{BB962C8B-B14F-4D97-AF65-F5344CB8AC3E}">
        <p14:creationId xmlns:p14="http://schemas.microsoft.com/office/powerpoint/2010/main" val="1221461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A83EFE4-838F-4643-91FF-72810412F530}" type="datetimeFigureOut">
              <a:rPr lang="en-US" smtClean="0"/>
              <a:t>4/28/2017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D22DDF-81E2-47FE-A9E9-3F058E1B4B94}" type="slidenum">
              <a:rPr lang="en-US" smtClean="0"/>
              <a:t>‹#›</a:t>
            </a:fld>
            <a:endParaRPr lang="en-US"/>
          </a:p>
        </p:txBody>
      </p:sp>
    </p:spTree>
    <p:extLst>
      <p:ext uri="{BB962C8B-B14F-4D97-AF65-F5344CB8AC3E}">
        <p14:creationId xmlns:p14="http://schemas.microsoft.com/office/powerpoint/2010/main" val="2921473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A83EFE4-838F-4643-91FF-72810412F530}" type="datetimeFigureOut">
              <a:rPr lang="en-US" smtClean="0"/>
              <a:t>4/28/2017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8D22DDF-81E2-47FE-A9E9-3F058E1B4B94}" type="slidenum">
              <a:rPr lang="en-US" smtClean="0"/>
              <a:t>‹#›</a:t>
            </a:fld>
            <a:endParaRPr lang="en-US"/>
          </a:p>
        </p:txBody>
      </p:sp>
    </p:spTree>
    <p:extLst>
      <p:ext uri="{BB962C8B-B14F-4D97-AF65-F5344CB8AC3E}">
        <p14:creationId xmlns:p14="http://schemas.microsoft.com/office/powerpoint/2010/main" val="3932820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A83EFE4-838F-4643-91FF-72810412F530}" type="datetimeFigureOut">
              <a:rPr lang="en-US" smtClean="0"/>
              <a:t>4/28/2017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8D22DDF-81E2-47FE-A9E9-3F058E1B4B94}" type="slidenum">
              <a:rPr lang="en-US" smtClean="0"/>
              <a:t>‹#›</a:t>
            </a:fld>
            <a:endParaRPr lang="en-US"/>
          </a:p>
        </p:txBody>
      </p:sp>
    </p:spTree>
    <p:extLst>
      <p:ext uri="{BB962C8B-B14F-4D97-AF65-F5344CB8AC3E}">
        <p14:creationId xmlns:p14="http://schemas.microsoft.com/office/powerpoint/2010/main" val="3746315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83EFE4-838F-4643-91FF-72810412F530}" type="datetimeFigureOut">
              <a:rPr lang="en-US" smtClean="0"/>
              <a:t>4/28/2017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8D22DDF-81E2-47FE-A9E9-3F058E1B4B94}" type="slidenum">
              <a:rPr lang="en-US" smtClean="0"/>
              <a:t>‹#›</a:t>
            </a:fld>
            <a:endParaRPr lang="en-US"/>
          </a:p>
        </p:txBody>
      </p:sp>
    </p:spTree>
    <p:extLst>
      <p:ext uri="{BB962C8B-B14F-4D97-AF65-F5344CB8AC3E}">
        <p14:creationId xmlns:p14="http://schemas.microsoft.com/office/powerpoint/2010/main" val="331526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A83EFE4-838F-4643-91FF-72810412F530}" type="datetimeFigureOut">
              <a:rPr lang="en-US" smtClean="0"/>
              <a:t>4/28/2017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D22DDF-81E2-47FE-A9E9-3F058E1B4B94}" type="slidenum">
              <a:rPr lang="en-US" smtClean="0"/>
              <a:t>‹#›</a:t>
            </a:fld>
            <a:endParaRPr lang="en-US"/>
          </a:p>
        </p:txBody>
      </p:sp>
    </p:spTree>
    <p:extLst>
      <p:ext uri="{BB962C8B-B14F-4D97-AF65-F5344CB8AC3E}">
        <p14:creationId xmlns:p14="http://schemas.microsoft.com/office/powerpoint/2010/main" val="1109096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A83EFE4-838F-4643-91FF-72810412F530}" type="datetimeFigureOut">
              <a:rPr lang="en-US" smtClean="0"/>
              <a:t>4/28/2017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D22DDF-81E2-47FE-A9E9-3F058E1B4B94}" type="slidenum">
              <a:rPr lang="en-US" smtClean="0"/>
              <a:t>‹#›</a:t>
            </a:fld>
            <a:endParaRPr lang="en-US"/>
          </a:p>
        </p:txBody>
      </p:sp>
    </p:spTree>
    <p:extLst>
      <p:ext uri="{BB962C8B-B14F-4D97-AF65-F5344CB8AC3E}">
        <p14:creationId xmlns:p14="http://schemas.microsoft.com/office/powerpoint/2010/main" val="1881554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83EFE4-838F-4643-91FF-72810412F530}" type="datetimeFigureOut">
              <a:rPr lang="en-US" smtClean="0"/>
              <a:t>4/28/2017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D22DDF-81E2-47FE-A9E9-3F058E1B4B94}" type="slidenum">
              <a:rPr lang="en-US" smtClean="0"/>
              <a:t>‹#›</a:t>
            </a:fld>
            <a:endParaRPr lang="en-US"/>
          </a:p>
        </p:txBody>
      </p:sp>
    </p:spTree>
    <p:extLst>
      <p:ext uri="{BB962C8B-B14F-4D97-AF65-F5344CB8AC3E}">
        <p14:creationId xmlns:p14="http://schemas.microsoft.com/office/powerpoint/2010/main" val="28609363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video" Target="https://www.youtube.com/embed/QWoZv-UXa7w" TargetMode="Externa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2.wmf"/><Relationship Id="rId5" Type="http://schemas.openxmlformats.org/officeDocument/2006/relationships/oleObject" Target="../embeddings/oleObject2.bin"/><Relationship Id="rId4" Type="http://schemas.openxmlformats.org/officeDocument/2006/relationships/image" Target="../media/image21.wmf"/></Relationships>
</file>

<file path=ppt/slides/_rels/slide28.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oleObject" Target="../embeddings/oleObject3.bin"/><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w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2.wmf"/></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22.wmf"/><Relationship Id="rId4" Type="http://schemas.openxmlformats.org/officeDocument/2006/relationships/oleObject" Target="../embeddings/oleObject6.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22.wmf"/><Relationship Id="rId4" Type="http://schemas.openxmlformats.org/officeDocument/2006/relationships/oleObject" Target="../embeddings/oleObject7.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2.wmf"/><Relationship Id="rId4" Type="http://schemas.openxmlformats.org/officeDocument/2006/relationships/oleObject" Target="../embeddings/oleObject7.bin"/></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22.wm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22.wmf"/><Relationship Id="rId4" Type="http://schemas.openxmlformats.org/officeDocument/2006/relationships/oleObject" Target="../embeddings/oleObject9.bin"/></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22.wmf"/><Relationship Id="rId4" Type="http://schemas.openxmlformats.org/officeDocument/2006/relationships/oleObject" Target="../embeddings/oleObject10.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22.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1.bin"/><Relationship Id="rId5" Type="http://schemas.openxmlformats.org/officeDocument/2006/relationships/image" Target="../media/image28.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22.w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22.wmf"/></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22.wmf"/><Relationship Id="rId5" Type="http://schemas.openxmlformats.org/officeDocument/2006/relationships/oleObject" Target="../embeddings/oleObject14.bin"/><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22.wmf"/><Relationship Id="rId4" Type="http://schemas.openxmlformats.org/officeDocument/2006/relationships/oleObject" Target="../embeddings/oleObject15.bin"/></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22.wmf"/></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22.wmf"/><Relationship Id="rId4" Type="http://schemas.openxmlformats.org/officeDocument/2006/relationships/oleObject" Target="../embeddings/oleObject17.bin"/></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22.w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22.wmf"/></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22.wmf"/><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oleObject" Target="../embeddings/oleObject20.bin"/><Relationship Id="rId5" Type="http://schemas.openxmlformats.org/officeDocument/2006/relationships/image" Target="../media/image32.png"/><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22.wmf"/><Relationship Id="rId5" Type="http://schemas.openxmlformats.org/officeDocument/2006/relationships/oleObject" Target="../embeddings/oleObject21.bin"/><Relationship Id="rId4" Type="http://schemas.openxmlformats.org/officeDocument/2006/relationships/hyperlink" Target="https://cwiki.apache.org/confluence/display/KAFKA/KIP-99:+Add+Global+Tables+to+Kafka+Streams" TargetMode="Externa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image" Target="../media/image22.w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image" Target="../media/image22.wmf"/></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image" Target="../media/image22.wmf"/></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image" Target="../media/image22.w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25.vml"/><Relationship Id="rId4" Type="http://schemas.openxmlformats.org/officeDocument/2006/relationships/image" Target="../media/image22.w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26.vml"/><Relationship Id="rId4" Type="http://schemas.openxmlformats.org/officeDocument/2006/relationships/image" Target="../media/image22.wmf"/></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27.vml"/><Relationship Id="rId4" Type="http://schemas.openxmlformats.org/officeDocument/2006/relationships/image" Target="../media/image22.w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28.vml"/><Relationship Id="rId4" Type="http://schemas.openxmlformats.org/officeDocument/2006/relationships/image" Target="../media/image22.wmf"/></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29.vml"/><Relationship Id="rId4" Type="http://schemas.openxmlformats.org/officeDocument/2006/relationships/image" Target="../media/image22.wmf"/></Relationships>
</file>

<file path=ppt/slides/_rels/slide61.xml.rels><?xml version="1.0" encoding="UTF-8" standalone="yes"?>
<Relationships xmlns="http://schemas.openxmlformats.org/package/2006/relationships"><Relationship Id="rId3" Type="http://schemas.openxmlformats.org/officeDocument/2006/relationships/hyperlink" Target="https://gist.github.com/gfodor/a4f5e4721e959766e75e4c901bf42890" TargetMode="External"/><Relationship Id="rId2" Type="http://schemas.openxmlformats.org/officeDocument/2006/relationships/slideLayout" Target="../slideLayouts/slideLayout2.xml"/><Relationship Id="rId1" Type="http://schemas.openxmlformats.org/officeDocument/2006/relationships/vmlDrawing" Target="../drawings/vmlDrawing30.vml"/><Relationship Id="rId5" Type="http://schemas.openxmlformats.org/officeDocument/2006/relationships/image" Target="../media/image22.wmf"/><Relationship Id="rId4" Type="http://schemas.openxmlformats.org/officeDocument/2006/relationships/oleObject" Target="../embeddings/oleObject31.bin"/></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22.wmf"/><Relationship Id="rId5" Type="http://schemas.openxmlformats.org/officeDocument/2006/relationships/oleObject" Target="../embeddings/oleObject33.bin"/><Relationship Id="rId4" Type="http://schemas.openxmlformats.org/officeDocument/2006/relationships/image" Target="../media/image38.wmf"/></Relationships>
</file>

<file path=ppt/slides/_rels/slide6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altvr.com/careers" TargetMode="External"/><Relationship Id="rId4" Type="http://schemas.openxmlformats.org/officeDocument/2006/relationships/hyperlink" Target="mailto:greg@altvr.com" TargetMode="Externa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ltspace-vrcapture-5"/>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4700"/>
                    </a14:imgEffect>
                    <a14:imgEffect>
                      <a14:brightnessContrast bright="-57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24365" y="2474893"/>
            <a:ext cx="10543271" cy="2492990"/>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lang="en-US" sz="3200" dirty="0">
                <a:solidFill>
                  <a:schemeClr val="bg1"/>
                </a:solidFill>
                <a:latin typeface="Varela Round" panose="00000500000000000000" pitchFamily="2" charset="-79"/>
                <a:cs typeface="Varela Round" panose="00000500000000000000" pitchFamily="2" charset="-79"/>
              </a:rPr>
              <a:t>Hanging Out With Your Past Self In VR:</a:t>
            </a:r>
          </a:p>
          <a:p>
            <a:pPr algn="ctr"/>
            <a:r>
              <a:rPr lang="en-US" sz="3200" dirty="0">
                <a:solidFill>
                  <a:schemeClr val="bg1"/>
                </a:solidFill>
                <a:latin typeface="Varela Round" panose="00000500000000000000" pitchFamily="2" charset="-79"/>
                <a:cs typeface="Varela Round" panose="00000500000000000000" pitchFamily="2" charset="-79"/>
              </a:rPr>
              <a:t>Time-Shifted Avatar Replication Using Kafka Streams</a:t>
            </a:r>
          </a:p>
          <a:p>
            <a:pPr algn="ctr"/>
            <a:endParaRPr lang="en-US" sz="3200" dirty="0">
              <a:solidFill>
                <a:schemeClr val="bg1"/>
              </a:solidFill>
              <a:latin typeface="Varela Round" panose="00000500000000000000" pitchFamily="2" charset="-79"/>
              <a:cs typeface="Varela Round" panose="00000500000000000000" pitchFamily="2" charset="-79"/>
            </a:endParaRPr>
          </a:p>
          <a:p>
            <a:pPr algn="ctr"/>
            <a:r>
              <a:rPr lang="en-US" sz="2000" dirty="0">
                <a:solidFill>
                  <a:schemeClr val="bg1"/>
                </a:solidFill>
                <a:latin typeface="Varela Round" panose="00000500000000000000" pitchFamily="2" charset="-79"/>
                <a:cs typeface="Varela Round" panose="00000500000000000000" pitchFamily="2" charset="-79"/>
              </a:rPr>
              <a:t>Greg Fodor</a:t>
            </a:r>
          </a:p>
          <a:p>
            <a:pPr algn="ctr"/>
            <a:r>
              <a:rPr lang="en-US" sz="2000" dirty="0">
                <a:solidFill>
                  <a:schemeClr val="bg1"/>
                </a:solidFill>
                <a:latin typeface="Varela Round" panose="00000500000000000000" pitchFamily="2" charset="-79"/>
                <a:cs typeface="Varela Round" panose="00000500000000000000" pitchFamily="2" charset="-79"/>
              </a:rPr>
              <a:t>@gfodor</a:t>
            </a:r>
          </a:p>
          <a:p>
            <a:pPr algn="ctr"/>
            <a:r>
              <a:rPr lang="en-US" sz="2000" dirty="0" err="1">
                <a:solidFill>
                  <a:schemeClr val="bg1"/>
                </a:solidFill>
                <a:latin typeface="Varela Round" panose="00000500000000000000" pitchFamily="2" charset="-79"/>
                <a:cs typeface="Varela Round" panose="00000500000000000000" pitchFamily="2" charset="-79"/>
              </a:rPr>
              <a:t>AltspaceVR</a:t>
            </a:r>
            <a:endParaRPr lang="en-US" sz="2000" dirty="0">
              <a:solidFill>
                <a:schemeClr val="bg1"/>
              </a:solidFill>
              <a:latin typeface="Varela Round" panose="00000500000000000000" pitchFamily="2" charset="-79"/>
              <a:cs typeface="Varela Round" panose="00000500000000000000" pitchFamily="2" charset="-79"/>
            </a:endParaRP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41553" y="267025"/>
            <a:ext cx="1860362" cy="336329"/>
          </a:xfrm>
          <a:prstGeom prst="rect">
            <a:avLst/>
          </a:prstGeom>
        </p:spPr>
      </p:pic>
      <p:sp>
        <p:nvSpPr>
          <p:cNvPr id="3" name="TextBox 2"/>
          <p:cNvSpPr txBox="1"/>
          <p:nvPr/>
        </p:nvSpPr>
        <p:spPr>
          <a:xfrm>
            <a:off x="9525548" y="6236339"/>
            <a:ext cx="2345257" cy="369332"/>
          </a:xfrm>
          <a:prstGeom prst="rect">
            <a:avLst/>
          </a:prstGeom>
          <a:noFill/>
        </p:spPr>
        <p:txBody>
          <a:bodyPr wrap="none" rtlCol="0">
            <a:spAutoFit/>
          </a:bodyPr>
          <a:lstStyle/>
          <a:p>
            <a:r>
              <a:rPr lang="en-US" dirty="0">
                <a:solidFill>
                  <a:schemeClr val="bg1"/>
                </a:solidFill>
              </a:rPr>
              <a:t>https://altvr.com/kafka</a:t>
            </a:r>
          </a:p>
        </p:txBody>
      </p:sp>
    </p:spTree>
    <p:extLst>
      <p:ext uri="{BB962C8B-B14F-4D97-AF65-F5344CB8AC3E}">
        <p14:creationId xmlns:p14="http://schemas.microsoft.com/office/powerpoint/2010/main" val="8908543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5" name="TextBox 4"/>
          <p:cNvSpPr txBox="1"/>
          <p:nvPr/>
        </p:nvSpPr>
        <p:spPr>
          <a:xfrm>
            <a:off x="402918" y="4261798"/>
            <a:ext cx="2593202" cy="2308324"/>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4800" dirty="0">
                <a:solidFill>
                  <a:schemeClr val="bg1"/>
                </a:solidFill>
              </a:rPr>
              <a:t>Full</a:t>
            </a:r>
          </a:p>
          <a:p>
            <a:r>
              <a:rPr lang="en-US" sz="4800" dirty="0">
                <a:solidFill>
                  <a:schemeClr val="bg1"/>
                </a:solidFill>
              </a:rPr>
              <a:t>Body</a:t>
            </a:r>
          </a:p>
          <a:p>
            <a:r>
              <a:rPr lang="en-US" sz="4800" dirty="0">
                <a:solidFill>
                  <a:schemeClr val="bg1"/>
                </a:solidFill>
              </a:rPr>
              <a:t>Mocap</a:t>
            </a:r>
          </a:p>
        </p:txBody>
      </p:sp>
      <p:pic>
        <p:nvPicPr>
          <p:cNvPr id="2" name="QWoZv-UXa7w">
            <a:hlinkClick r:id="" action="ppaction://media"/>
          </p:cNvPr>
          <p:cNvPicPr>
            <a:picLocks noRot="1" noChangeAspect="1"/>
          </p:cNvPicPr>
          <p:nvPr>
            <a:videoFile r:link="rId1"/>
          </p:nvPr>
        </p:nvPicPr>
        <p:blipFill>
          <a:blip r:embed="rId3"/>
          <a:stretch>
            <a:fillRect/>
          </a:stretch>
        </p:blipFill>
        <p:spPr>
          <a:xfrm>
            <a:off x="3529725" y="407407"/>
            <a:ext cx="8216952" cy="616271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1553" y="267025"/>
            <a:ext cx="1860362" cy="336329"/>
          </a:xfrm>
          <a:prstGeom prst="rect">
            <a:avLst/>
          </a:prstGeom>
        </p:spPr>
      </p:pic>
      <p:sp>
        <p:nvSpPr>
          <p:cNvPr id="7" name="TextBox 6"/>
          <p:cNvSpPr txBox="1"/>
          <p:nvPr/>
        </p:nvSpPr>
        <p:spPr>
          <a:xfrm>
            <a:off x="9525548" y="6236339"/>
            <a:ext cx="2345257" cy="369332"/>
          </a:xfrm>
          <a:prstGeom prst="rect">
            <a:avLst/>
          </a:prstGeom>
          <a:noFill/>
        </p:spPr>
        <p:txBody>
          <a:bodyPr wrap="none" rtlCol="0">
            <a:spAutoFit/>
          </a:bodyPr>
          <a:lstStyle/>
          <a:p>
            <a:r>
              <a:rPr lang="en-US" dirty="0">
                <a:solidFill>
                  <a:schemeClr val="bg1"/>
                </a:solidFill>
              </a:rPr>
              <a:t>https://altvr.com/kafka</a:t>
            </a:r>
          </a:p>
        </p:txBody>
      </p:sp>
    </p:spTree>
    <p:extLst>
      <p:ext uri="{BB962C8B-B14F-4D97-AF65-F5344CB8AC3E}">
        <p14:creationId xmlns:p14="http://schemas.microsoft.com/office/powerpoint/2010/main" val="40664985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https://s3.amazonaws.com/media-p.slid.es/uploads/374296/images/2739383/Screenshot_061216_101752_P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575"/>
            <a:ext cx="12192000" cy="67992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96058" y="448974"/>
            <a:ext cx="4895892" cy="830997"/>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lang="en-US" sz="4800" dirty="0">
                <a:solidFill>
                  <a:schemeClr val="bg1"/>
                </a:solidFill>
              </a:rPr>
              <a:t>Tabletop games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1553" y="267025"/>
            <a:ext cx="1860362" cy="336329"/>
          </a:xfrm>
          <a:prstGeom prst="rect">
            <a:avLst/>
          </a:prstGeom>
        </p:spPr>
      </p:pic>
      <p:sp>
        <p:nvSpPr>
          <p:cNvPr id="7" name="TextBox 6"/>
          <p:cNvSpPr txBox="1"/>
          <p:nvPr/>
        </p:nvSpPr>
        <p:spPr>
          <a:xfrm>
            <a:off x="9525548" y="6236339"/>
            <a:ext cx="2345257" cy="369332"/>
          </a:xfrm>
          <a:prstGeom prst="rect">
            <a:avLst/>
          </a:prstGeom>
          <a:noFill/>
        </p:spPr>
        <p:txBody>
          <a:bodyPr wrap="none" rtlCol="0">
            <a:spAutoFit/>
          </a:bodyPr>
          <a:lstStyle/>
          <a:p>
            <a:r>
              <a:rPr lang="en-US" dirty="0">
                <a:solidFill>
                  <a:schemeClr val="bg1"/>
                </a:solidFill>
              </a:rPr>
              <a:t>https://altvr.com/kafka</a:t>
            </a:r>
          </a:p>
        </p:txBody>
      </p:sp>
    </p:spTree>
    <p:extLst>
      <p:ext uri="{BB962C8B-B14F-4D97-AF65-F5344CB8AC3E}">
        <p14:creationId xmlns:p14="http://schemas.microsoft.com/office/powerpoint/2010/main" val="5391843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https://s3.amazonaws.com/media-p.slid.es/uploads/374296/images/2739395/Screenshot_061216_102835_P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868" y="0"/>
            <a:ext cx="12706508" cy="67363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473243" y="902396"/>
            <a:ext cx="4541628" cy="830997"/>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lang="en-US" sz="4800" dirty="0" err="1">
                <a:solidFill>
                  <a:schemeClr val="bg1"/>
                </a:solidFill>
              </a:rPr>
              <a:t>Javascript</a:t>
            </a:r>
            <a:r>
              <a:rPr lang="en-US" sz="4800" dirty="0">
                <a:solidFill>
                  <a:schemeClr val="bg1"/>
                </a:solidFill>
              </a:rPr>
              <a:t> SDK</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1553" y="267025"/>
            <a:ext cx="1860362" cy="336329"/>
          </a:xfrm>
          <a:prstGeom prst="rect">
            <a:avLst/>
          </a:prstGeom>
        </p:spPr>
      </p:pic>
      <p:sp>
        <p:nvSpPr>
          <p:cNvPr id="7" name="TextBox 6"/>
          <p:cNvSpPr txBox="1"/>
          <p:nvPr/>
        </p:nvSpPr>
        <p:spPr>
          <a:xfrm>
            <a:off x="9525548" y="6236339"/>
            <a:ext cx="2345257" cy="369332"/>
          </a:xfrm>
          <a:prstGeom prst="rect">
            <a:avLst/>
          </a:prstGeom>
          <a:noFill/>
        </p:spPr>
        <p:txBody>
          <a:bodyPr wrap="none" rtlCol="0">
            <a:spAutoFit/>
          </a:bodyPr>
          <a:lstStyle/>
          <a:p>
            <a:r>
              <a:rPr lang="en-US" dirty="0">
                <a:solidFill>
                  <a:schemeClr val="bg1"/>
                </a:solidFill>
              </a:rPr>
              <a:t>https://altvr.com/kafka</a:t>
            </a:r>
          </a:p>
        </p:txBody>
      </p:sp>
    </p:spTree>
    <p:extLst>
      <p:ext uri="{BB962C8B-B14F-4D97-AF65-F5344CB8AC3E}">
        <p14:creationId xmlns:p14="http://schemas.microsoft.com/office/powerpoint/2010/main" val="1090027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44034" name="Picture 2" descr="https://s3.amazonaws.com/media-p.slid.es/uploads/374296/images/2739399/Screenshot_061216_103038_P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5438"/>
            <a:ext cx="12179551" cy="68025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50254" y="3894978"/>
            <a:ext cx="3182282" cy="830997"/>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lang="en-US" sz="4800" dirty="0">
                <a:solidFill>
                  <a:schemeClr val="bg1"/>
                </a:solidFill>
              </a:rPr>
              <a:t>VR Events</a:t>
            </a:r>
          </a:p>
        </p:txBody>
      </p:sp>
    </p:spTree>
    <p:extLst>
      <p:ext uri="{BB962C8B-B14F-4D97-AF65-F5344CB8AC3E}">
        <p14:creationId xmlns:p14="http://schemas.microsoft.com/office/powerpoint/2010/main" val="8088269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366" y="2930374"/>
            <a:ext cx="12071267" cy="830997"/>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4800" dirty="0">
                <a:solidFill>
                  <a:schemeClr val="bg1"/>
                </a:solidFill>
              </a:rPr>
              <a:t>Use cases</a:t>
            </a:r>
          </a:p>
        </p:txBody>
      </p:sp>
      <p:pic>
        <p:nvPicPr>
          <p:cNvPr id="2050" name="Picture 2" descr="https://s3.amazonaws.com/media-p.slid.es/uploads/374296/images/2739402/Screenshot_061216_103202_P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6440"/>
            <a:ext cx="12192000" cy="74591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1553" y="267025"/>
            <a:ext cx="1860362" cy="336329"/>
          </a:xfrm>
          <a:prstGeom prst="rect">
            <a:avLst/>
          </a:prstGeom>
        </p:spPr>
      </p:pic>
      <p:sp>
        <p:nvSpPr>
          <p:cNvPr id="7" name="TextBox 6"/>
          <p:cNvSpPr txBox="1"/>
          <p:nvPr/>
        </p:nvSpPr>
        <p:spPr>
          <a:xfrm>
            <a:off x="9525548" y="6236339"/>
            <a:ext cx="2345257" cy="369332"/>
          </a:xfrm>
          <a:prstGeom prst="rect">
            <a:avLst/>
          </a:prstGeom>
          <a:noFill/>
        </p:spPr>
        <p:txBody>
          <a:bodyPr wrap="none" rtlCol="0">
            <a:spAutoFit/>
          </a:bodyPr>
          <a:lstStyle/>
          <a:p>
            <a:r>
              <a:rPr lang="en-US" dirty="0">
                <a:solidFill>
                  <a:schemeClr val="bg1"/>
                </a:solidFill>
              </a:rPr>
              <a:t>https://altvr.com/kafka</a:t>
            </a:r>
          </a:p>
        </p:txBody>
      </p:sp>
    </p:spTree>
    <p:extLst>
      <p:ext uri="{BB962C8B-B14F-4D97-AF65-F5344CB8AC3E}">
        <p14:creationId xmlns:p14="http://schemas.microsoft.com/office/powerpoint/2010/main" val="40159882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ltspace-vrcapture-5"/>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0" y="3013501"/>
            <a:ext cx="12192000" cy="830997"/>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4800" dirty="0">
                <a:solidFill>
                  <a:schemeClr val="bg1"/>
                </a:solidFill>
              </a:rPr>
              <a:t>VR Mirroring + Capture</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1553" y="267025"/>
            <a:ext cx="1860362" cy="336329"/>
          </a:xfrm>
          <a:prstGeom prst="rect">
            <a:avLst/>
          </a:prstGeom>
        </p:spPr>
      </p:pic>
      <p:sp>
        <p:nvSpPr>
          <p:cNvPr id="7" name="TextBox 6"/>
          <p:cNvSpPr txBox="1"/>
          <p:nvPr/>
        </p:nvSpPr>
        <p:spPr>
          <a:xfrm>
            <a:off x="9525548" y="6236339"/>
            <a:ext cx="2345257" cy="369332"/>
          </a:xfrm>
          <a:prstGeom prst="rect">
            <a:avLst/>
          </a:prstGeom>
          <a:noFill/>
        </p:spPr>
        <p:txBody>
          <a:bodyPr wrap="none" rtlCol="0">
            <a:spAutoFit/>
          </a:bodyPr>
          <a:lstStyle/>
          <a:p>
            <a:r>
              <a:rPr lang="en-US" dirty="0">
                <a:solidFill>
                  <a:schemeClr val="bg1"/>
                </a:solidFill>
              </a:rPr>
              <a:t>https://altvr.com/kafka</a:t>
            </a:r>
          </a:p>
        </p:txBody>
      </p:sp>
    </p:spTree>
    <p:extLst>
      <p:ext uri="{BB962C8B-B14F-4D97-AF65-F5344CB8AC3E}">
        <p14:creationId xmlns:p14="http://schemas.microsoft.com/office/powerpoint/2010/main" val="23243068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ltspace-vrcapture-5"/>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0366" y="2561043"/>
            <a:ext cx="12071267" cy="1569660"/>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4800" dirty="0">
                <a:solidFill>
                  <a:schemeClr val="bg1"/>
                </a:solidFill>
              </a:rPr>
              <a:t>Ability to mirror, capture, and</a:t>
            </a:r>
          </a:p>
          <a:p>
            <a:pPr algn="ctr"/>
            <a:r>
              <a:rPr lang="en-US" sz="4800" dirty="0">
                <a:solidFill>
                  <a:schemeClr val="bg1"/>
                </a:solidFill>
              </a:rPr>
              <a:t>replay avatars</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1553" y="267025"/>
            <a:ext cx="1860362" cy="336329"/>
          </a:xfrm>
          <a:prstGeom prst="rect">
            <a:avLst/>
          </a:prstGeom>
        </p:spPr>
      </p:pic>
      <p:sp>
        <p:nvSpPr>
          <p:cNvPr id="7" name="TextBox 6"/>
          <p:cNvSpPr txBox="1"/>
          <p:nvPr/>
        </p:nvSpPr>
        <p:spPr>
          <a:xfrm>
            <a:off x="9525548" y="6236339"/>
            <a:ext cx="2345257" cy="369332"/>
          </a:xfrm>
          <a:prstGeom prst="rect">
            <a:avLst/>
          </a:prstGeom>
          <a:noFill/>
        </p:spPr>
        <p:txBody>
          <a:bodyPr wrap="none" rtlCol="0">
            <a:spAutoFit/>
          </a:bodyPr>
          <a:lstStyle/>
          <a:p>
            <a:r>
              <a:rPr lang="en-US" dirty="0">
                <a:solidFill>
                  <a:schemeClr val="bg1"/>
                </a:solidFill>
              </a:rPr>
              <a:t>https://altvr.com/kafka</a:t>
            </a:r>
          </a:p>
        </p:txBody>
      </p:sp>
    </p:spTree>
    <p:extLst>
      <p:ext uri="{BB962C8B-B14F-4D97-AF65-F5344CB8AC3E}">
        <p14:creationId xmlns:p14="http://schemas.microsoft.com/office/powerpoint/2010/main" val="21607098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ltspace-vrcapture-5"/>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0366" y="3013501"/>
            <a:ext cx="12071267" cy="830997"/>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4800" dirty="0">
                <a:solidFill>
                  <a:schemeClr val="bg1"/>
                </a:solidFill>
              </a:rPr>
              <a:t>Video</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1553" y="267025"/>
            <a:ext cx="1860362" cy="336329"/>
          </a:xfrm>
          <a:prstGeom prst="rect">
            <a:avLst/>
          </a:prstGeom>
        </p:spPr>
      </p:pic>
      <p:sp>
        <p:nvSpPr>
          <p:cNvPr id="7" name="TextBox 6"/>
          <p:cNvSpPr txBox="1"/>
          <p:nvPr/>
        </p:nvSpPr>
        <p:spPr>
          <a:xfrm>
            <a:off x="9525548" y="6236339"/>
            <a:ext cx="2345257" cy="369332"/>
          </a:xfrm>
          <a:prstGeom prst="rect">
            <a:avLst/>
          </a:prstGeom>
          <a:noFill/>
        </p:spPr>
        <p:txBody>
          <a:bodyPr wrap="none" rtlCol="0">
            <a:spAutoFit/>
          </a:bodyPr>
          <a:lstStyle/>
          <a:p>
            <a:r>
              <a:rPr lang="en-US" dirty="0">
                <a:solidFill>
                  <a:schemeClr val="bg1"/>
                </a:solidFill>
              </a:rPr>
              <a:t>https://altvr.com/kafka</a:t>
            </a:r>
          </a:p>
        </p:txBody>
      </p:sp>
    </p:spTree>
    <p:extLst>
      <p:ext uri="{BB962C8B-B14F-4D97-AF65-F5344CB8AC3E}">
        <p14:creationId xmlns:p14="http://schemas.microsoft.com/office/powerpoint/2010/main" val="24134649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ltspace-vrcapture-5"/>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0" y="3013501"/>
            <a:ext cx="12192000" cy="830997"/>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4800" dirty="0">
                <a:solidFill>
                  <a:schemeClr val="bg1"/>
                </a:solidFill>
              </a:rPr>
              <a:t>VR Mirroring + Capture</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1553" y="267025"/>
            <a:ext cx="1860362" cy="336329"/>
          </a:xfrm>
          <a:prstGeom prst="rect">
            <a:avLst/>
          </a:prstGeom>
        </p:spPr>
      </p:pic>
      <p:sp>
        <p:nvSpPr>
          <p:cNvPr id="7" name="TextBox 6"/>
          <p:cNvSpPr txBox="1"/>
          <p:nvPr/>
        </p:nvSpPr>
        <p:spPr>
          <a:xfrm>
            <a:off x="9525548" y="6236339"/>
            <a:ext cx="2345257" cy="369332"/>
          </a:xfrm>
          <a:prstGeom prst="rect">
            <a:avLst/>
          </a:prstGeom>
          <a:noFill/>
        </p:spPr>
        <p:txBody>
          <a:bodyPr wrap="none" rtlCol="0">
            <a:spAutoFit/>
          </a:bodyPr>
          <a:lstStyle/>
          <a:p>
            <a:r>
              <a:rPr lang="en-US" dirty="0">
                <a:solidFill>
                  <a:schemeClr val="bg1"/>
                </a:solidFill>
              </a:rPr>
              <a:t>https://altvr.com/kafka</a:t>
            </a:r>
          </a:p>
        </p:txBody>
      </p:sp>
    </p:spTree>
    <p:extLst>
      <p:ext uri="{BB962C8B-B14F-4D97-AF65-F5344CB8AC3E}">
        <p14:creationId xmlns:p14="http://schemas.microsoft.com/office/powerpoint/2010/main" val="39041396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ltspace-vrcapture-5"/>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0366" y="3013501"/>
            <a:ext cx="12071267" cy="830997"/>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4800" dirty="0">
                <a:solidFill>
                  <a:schemeClr val="bg1"/>
                </a:solidFill>
              </a:rPr>
              <a:t>Use cases for mirroring</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1553" y="267025"/>
            <a:ext cx="1860362" cy="336329"/>
          </a:xfrm>
          <a:prstGeom prst="rect">
            <a:avLst/>
          </a:prstGeom>
        </p:spPr>
      </p:pic>
      <p:sp>
        <p:nvSpPr>
          <p:cNvPr id="7" name="TextBox 6"/>
          <p:cNvSpPr txBox="1"/>
          <p:nvPr/>
        </p:nvSpPr>
        <p:spPr>
          <a:xfrm>
            <a:off x="9525548" y="6236339"/>
            <a:ext cx="2345257" cy="369332"/>
          </a:xfrm>
          <a:prstGeom prst="rect">
            <a:avLst/>
          </a:prstGeom>
          <a:noFill/>
        </p:spPr>
        <p:txBody>
          <a:bodyPr wrap="none" rtlCol="0">
            <a:spAutoFit/>
          </a:bodyPr>
          <a:lstStyle/>
          <a:p>
            <a:r>
              <a:rPr lang="en-US" dirty="0">
                <a:solidFill>
                  <a:schemeClr val="bg1"/>
                </a:solidFill>
              </a:rPr>
              <a:t>https://altvr.com/kafka</a:t>
            </a:r>
          </a:p>
        </p:txBody>
      </p:sp>
    </p:spTree>
    <p:extLst>
      <p:ext uri="{BB962C8B-B14F-4D97-AF65-F5344CB8AC3E}">
        <p14:creationId xmlns:p14="http://schemas.microsoft.com/office/powerpoint/2010/main" val="1665842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8674" name="Picture 2" descr="https://s3.amazonaws.com/media-p.slid.es/uploads/374296/images/2739296/pasted-from-clipboa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4588" y="0"/>
            <a:ext cx="48228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1553" y="267025"/>
            <a:ext cx="1860362" cy="336329"/>
          </a:xfrm>
          <a:prstGeom prst="rect">
            <a:avLst/>
          </a:prstGeom>
        </p:spPr>
      </p:pic>
      <p:sp>
        <p:nvSpPr>
          <p:cNvPr id="7" name="TextBox 6"/>
          <p:cNvSpPr txBox="1"/>
          <p:nvPr/>
        </p:nvSpPr>
        <p:spPr>
          <a:xfrm>
            <a:off x="9525548" y="6236339"/>
            <a:ext cx="2345257" cy="369332"/>
          </a:xfrm>
          <a:prstGeom prst="rect">
            <a:avLst/>
          </a:prstGeom>
          <a:noFill/>
        </p:spPr>
        <p:txBody>
          <a:bodyPr wrap="none" rtlCol="0">
            <a:spAutoFit/>
          </a:bodyPr>
          <a:lstStyle/>
          <a:p>
            <a:r>
              <a:rPr lang="en-US" dirty="0">
                <a:solidFill>
                  <a:schemeClr val="bg1"/>
                </a:solidFill>
              </a:rPr>
              <a:t>https://altvr.com/kafka</a:t>
            </a:r>
          </a:p>
        </p:txBody>
      </p:sp>
    </p:spTree>
    <p:extLst>
      <p:ext uri="{BB962C8B-B14F-4D97-AF65-F5344CB8AC3E}">
        <p14:creationId xmlns:p14="http://schemas.microsoft.com/office/powerpoint/2010/main" val="6486528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366" y="2930374"/>
            <a:ext cx="12071267" cy="830997"/>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4800" dirty="0">
                <a:solidFill>
                  <a:schemeClr val="bg1"/>
                </a:solidFill>
              </a:rPr>
              <a:t>Use cases</a:t>
            </a:r>
          </a:p>
        </p:txBody>
      </p:sp>
      <p:pic>
        <p:nvPicPr>
          <p:cNvPr id="2050" name="Picture 2" descr="https://s3.amazonaws.com/media-p.slid.es/uploads/374296/images/2739402/Screenshot_061216_103202_P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6440"/>
            <a:ext cx="12192000" cy="74591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1553" y="267025"/>
            <a:ext cx="1860362" cy="336329"/>
          </a:xfrm>
          <a:prstGeom prst="rect">
            <a:avLst/>
          </a:prstGeom>
        </p:spPr>
      </p:pic>
      <p:sp>
        <p:nvSpPr>
          <p:cNvPr id="8" name="TextBox 7"/>
          <p:cNvSpPr txBox="1"/>
          <p:nvPr/>
        </p:nvSpPr>
        <p:spPr>
          <a:xfrm>
            <a:off x="9525548" y="6236339"/>
            <a:ext cx="2345257" cy="369332"/>
          </a:xfrm>
          <a:prstGeom prst="rect">
            <a:avLst/>
          </a:prstGeom>
          <a:noFill/>
        </p:spPr>
        <p:txBody>
          <a:bodyPr wrap="none" rtlCol="0">
            <a:spAutoFit/>
          </a:bodyPr>
          <a:lstStyle/>
          <a:p>
            <a:r>
              <a:rPr lang="en-US" dirty="0">
                <a:solidFill>
                  <a:schemeClr val="bg1"/>
                </a:solidFill>
              </a:rPr>
              <a:t>https://altvr.com/kafka</a:t>
            </a:r>
          </a:p>
        </p:txBody>
      </p:sp>
    </p:spTree>
    <p:extLst>
      <p:ext uri="{BB962C8B-B14F-4D97-AF65-F5344CB8AC3E}">
        <p14:creationId xmlns:p14="http://schemas.microsoft.com/office/powerpoint/2010/main" val="4738727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366" y="2930374"/>
            <a:ext cx="12071267" cy="830997"/>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4800" dirty="0">
                <a:solidFill>
                  <a:schemeClr val="bg1"/>
                </a:solidFill>
              </a:rPr>
              <a:t>Use cases</a:t>
            </a:r>
          </a:p>
        </p:txBody>
      </p:sp>
      <p:pic>
        <p:nvPicPr>
          <p:cNvPr id="2050" name="Picture 2" descr="https://s3.amazonaws.com/media-p.slid.es/uploads/374296/images/2739402/Screenshot_061216_103202_P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6440"/>
            <a:ext cx="12192000" cy="74591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4013058"/>
            <a:ext cx="5147953" cy="830997"/>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4800" dirty="0">
                <a:solidFill>
                  <a:schemeClr val="bg1"/>
                </a:solidFill>
              </a:rPr>
              <a:t>1000+ RSVPs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1553" y="267025"/>
            <a:ext cx="1860362" cy="336329"/>
          </a:xfrm>
          <a:prstGeom prst="rect">
            <a:avLst/>
          </a:prstGeom>
        </p:spPr>
      </p:pic>
      <p:sp>
        <p:nvSpPr>
          <p:cNvPr id="8" name="TextBox 7"/>
          <p:cNvSpPr txBox="1"/>
          <p:nvPr/>
        </p:nvSpPr>
        <p:spPr>
          <a:xfrm>
            <a:off x="9525548" y="6236339"/>
            <a:ext cx="2345257" cy="369332"/>
          </a:xfrm>
          <a:prstGeom prst="rect">
            <a:avLst/>
          </a:prstGeom>
          <a:noFill/>
        </p:spPr>
        <p:txBody>
          <a:bodyPr wrap="none" rtlCol="0">
            <a:spAutoFit/>
          </a:bodyPr>
          <a:lstStyle/>
          <a:p>
            <a:r>
              <a:rPr lang="en-US" dirty="0">
                <a:solidFill>
                  <a:schemeClr val="bg1"/>
                </a:solidFill>
              </a:rPr>
              <a:t>https://altvr.com/kafka</a:t>
            </a:r>
          </a:p>
        </p:txBody>
      </p:sp>
    </p:spTree>
    <p:extLst>
      <p:ext uri="{BB962C8B-B14F-4D97-AF65-F5344CB8AC3E}">
        <p14:creationId xmlns:p14="http://schemas.microsoft.com/office/powerpoint/2010/main" val="23473483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TextBox 7"/>
          <p:cNvSpPr txBox="1"/>
          <p:nvPr/>
        </p:nvSpPr>
        <p:spPr>
          <a:xfrm>
            <a:off x="5160487" y="117970"/>
            <a:ext cx="1871025" cy="400110"/>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2000" dirty="0">
                <a:solidFill>
                  <a:schemeClr val="bg1"/>
                </a:solidFill>
              </a:rPr>
              <a:t>“Real” Reggie</a:t>
            </a:r>
          </a:p>
        </p:txBody>
      </p:sp>
      <p:grpSp>
        <p:nvGrpSpPr>
          <p:cNvPr id="12" name="Group 11"/>
          <p:cNvGrpSpPr/>
          <p:nvPr/>
        </p:nvGrpSpPr>
        <p:grpSpPr>
          <a:xfrm>
            <a:off x="4735735" y="570980"/>
            <a:ext cx="2720529" cy="2720529"/>
            <a:chOff x="4735735" y="570980"/>
            <a:chExt cx="2720529" cy="2720529"/>
          </a:xfrm>
        </p:grpSpPr>
        <p:grpSp>
          <p:nvGrpSpPr>
            <p:cNvPr id="10" name="Group 9"/>
            <p:cNvGrpSpPr/>
            <p:nvPr/>
          </p:nvGrpSpPr>
          <p:grpSpPr>
            <a:xfrm>
              <a:off x="4735735" y="570980"/>
              <a:ext cx="2720529" cy="2720529"/>
              <a:chOff x="4735735" y="570980"/>
              <a:chExt cx="2720529" cy="2720529"/>
            </a:xfrm>
          </p:grpSpPr>
          <p:sp>
            <p:nvSpPr>
              <p:cNvPr id="9" name="Rectangle: Rounded Corners 8"/>
              <p:cNvSpPr/>
              <p:nvPr/>
            </p:nvSpPr>
            <p:spPr>
              <a:xfrm>
                <a:off x="4735735" y="570980"/>
                <a:ext cx="2720529" cy="2720529"/>
              </a:xfrm>
              <a:prstGeom prst="roundRect">
                <a:avLst>
                  <a:gd name="adj" fmla="val 750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5122" name="Picture 2" descr="https://s3.amazonaws.com/media-p.slid.es/uploads/374296/images/2739478/Screenshot_061216_111925_P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9256" y="719224"/>
                <a:ext cx="1253486" cy="1690748"/>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p:cNvSpPr txBox="1"/>
            <p:nvPr/>
          </p:nvSpPr>
          <p:spPr>
            <a:xfrm>
              <a:off x="5085878" y="2599617"/>
              <a:ext cx="2078182" cy="46166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400" dirty="0"/>
                <a:t>“VIP” Room</a:t>
              </a:r>
            </a:p>
          </p:txBody>
        </p:sp>
      </p:gr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1553" y="267025"/>
            <a:ext cx="1860362" cy="336329"/>
          </a:xfrm>
          <a:prstGeom prst="rect">
            <a:avLst/>
          </a:prstGeom>
        </p:spPr>
      </p:pic>
      <p:sp>
        <p:nvSpPr>
          <p:cNvPr id="15" name="TextBox 14"/>
          <p:cNvSpPr txBox="1"/>
          <p:nvPr/>
        </p:nvSpPr>
        <p:spPr>
          <a:xfrm>
            <a:off x="9525548" y="6236339"/>
            <a:ext cx="2345257" cy="369332"/>
          </a:xfrm>
          <a:prstGeom prst="rect">
            <a:avLst/>
          </a:prstGeom>
          <a:noFill/>
        </p:spPr>
        <p:txBody>
          <a:bodyPr wrap="none" rtlCol="0">
            <a:spAutoFit/>
          </a:bodyPr>
          <a:lstStyle/>
          <a:p>
            <a:r>
              <a:rPr lang="en-US" dirty="0">
                <a:solidFill>
                  <a:schemeClr val="bg1"/>
                </a:solidFill>
              </a:rPr>
              <a:t>https://altvr.com/kafka</a:t>
            </a:r>
          </a:p>
        </p:txBody>
      </p:sp>
    </p:spTree>
    <p:extLst>
      <p:ext uri="{BB962C8B-B14F-4D97-AF65-F5344CB8AC3E}">
        <p14:creationId xmlns:p14="http://schemas.microsoft.com/office/powerpoint/2010/main" val="37828348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TextBox 7"/>
          <p:cNvSpPr txBox="1"/>
          <p:nvPr/>
        </p:nvSpPr>
        <p:spPr>
          <a:xfrm>
            <a:off x="5160487" y="117970"/>
            <a:ext cx="1871025" cy="400110"/>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2000" dirty="0">
                <a:solidFill>
                  <a:schemeClr val="bg1"/>
                </a:solidFill>
              </a:rPr>
              <a:t>“Real” Reggie</a:t>
            </a:r>
          </a:p>
        </p:txBody>
      </p:sp>
      <p:grpSp>
        <p:nvGrpSpPr>
          <p:cNvPr id="12" name="Group 11"/>
          <p:cNvGrpSpPr/>
          <p:nvPr/>
        </p:nvGrpSpPr>
        <p:grpSpPr>
          <a:xfrm>
            <a:off x="4735735" y="570980"/>
            <a:ext cx="2720529" cy="2720529"/>
            <a:chOff x="4735735" y="570980"/>
            <a:chExt cx="2720529" cy="2720529"/>
          </a:xfrm>
        </p:grpSpPr>
        <p:grpSp>
          <p:nvGrpSpPr>
            <p:cNvPr id="10" name="Group 9"/>
            <p:cNvGrpSpPr/>
            <p:nvPr/>
          </p:nvGrpSpPr>
          <p:grpSpPr>
            <a:xfrm>
              <a:off x="4735735" y="570980"/>
              <a:ext cx="2720529" cy="2720529"/>
              <a:chOff x="4735735" y="570980"/>
              <a:chExt cx="2720529" cy="2720529"/>
            </a:xfrm>
          </p:grpSpPr>
          <p:sp>
            <p:nvSpPr>
              <p:cNvPr id="9" name="Rectangle: Rounded Corners 8"/>
              <p:cNvSpPr/>
              <p:nvPr/>
            </p:nvSpPr>
            <p:spPr>
              <a:xfrm>
                <a:off x="4735735" y="570980"/>
                <a:ext cx="2720529" cy="2720529"/>
              </a:xfrm>
              <a:prstGeom prst="roundRect">
                <a:avLst>
                  <a:gd name="adj" fmla="val 750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5122" name="Picture 2" descr="https://s3.amazonaws.com/media-p.slid.es/uploads/374296/images/2739478/Screenshot_061216_111925_P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9256" y="719224"/>
                <a:ext cx="1253486" cy="1690748"/>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p:cNvSpPr txBox="1"/>
            <p:nvPr/>
          </p:nvSpPr>
          <p:spPr>
            <a:xfrm>
              <a:off x="5085878" y="2599617"/>
              <a:ext cx="2078182" cy="46166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400" dirty="0"/>
                <a:t>“VIP” Room</a:t>
              </a:r>
            </a:p>
          </p:txBody>
        </p:sp>
      </p:grpSp>
      <p:sp>
        <p:nvSpPr>
          <p:cNvPr id="13" name="TextBox 12"/>
          <p:cNvSpPr txBox="1"/>
          <p:nvPr/>
        </p:nvSpPr>
        <p:spPr>
          <a:xfrm>
            <a:off x="4833475" y="6148899"/>
            <a:ext cx="2525050" cy="400110"/>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2000" dirty="0">
                <a:solidFill>
                  <a:schemeClr val="bg1"/>
                </a:solidFill>
              </a:rPr>
              <a:t>“Mirrored” </a:t>
            </a:r>
            <a:r>
              <a:rPr lang="en-US" sz="2000" dirty="0" err="1">
                <a:solidFill>
                  <a:schemeClr val="bg1"/>
                </a:solidFill>
              </a:rPr>
              <a:t>Reggies</a:t>
            </a:r>
            <a:endParaRPr lang="en-US" sz="2000" dirty="0">
              <a:solidFill>
                <a:schemeClr val="bg1"/>
              </a:solidFill>
            </a:endParaRPr>
          </a:p>
        </p:txBody>
      </p:sp>
      <p:grpSp>
        <p:nvGrpSpPr>
          <p:cNvPr id="14" name="Group 13"/>
          <p:cNvGrpSpPr/>
          <p:nvPr/>
        </p:nvGrpSpPr>
        <p:grpSpPr>
          <a:xfrm>
            <a:off x="527733" y="3624601"/>
            <a:ext cx="2281592" cy="2281592"/>
            <a:chOff x="4735735" y="570980"/>
            <a:chExt cx="2720529" cy="2720529"/>
          </a:xfrm>
        </p:grpSpPr>
        <p:grpSp>
          <p:nvGrpSpPr>
            <p:cNvPr id="15" name="Group 14"/>
            <p:cNvGrpSpPr/>
            <p:nvPr/>
          </p:nvGrpSpPr>
          <p:grpSpPr>
            <a:xfrm>
              <a:off x="4735735" y="570980"/>
              <a:ext cx="2720529" cy="2720529"/>
              <a:chOff x="4735735" y="570980"/>
              <a:chExt cx="2720529" cy="2720529"/>
            </a:xfrm>
          </p:grpSpPr>
          <p:sp>
            <p:nvSpPr>
              <p:cNvPr id="17" name="Rectangle: Rounded Corners 16"/>
              <p:cNvSpPr/>
              <p:nvPr/>
            </p:nvSpPr>
            <p:spPr>
              <a:xfrm>
                <a:off x="4735735" y="570980"/>
                <a:ext cx="2720529" cy="2720529"/>
              </a:xfrm>
              <a:prstGeom prst="roundRect">
                <a:avLst>
                  <a:gd name="adj" fmla="val 750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18" name="Picture 2" descr="https://s3.amazonaws.com/media-p.slid.es/uploads/374296/images/2739478/Screenshot_061216_111925_P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9256" y="719224"/>
                <a:ext cx="1253486" cy="1690748"/>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TextBox 15"/>
            <p:cNvSpPr txBox="1"/>
            <p:nvPr/>
          </p:nvSpPr>
          <p:spPr>
            <a:xfrm>
              <a:off x="5085878" y="2599617"/>
              <a:ext cx="2078182" cy="46166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400" dirty="0"/>
                <a:t>Room 1</a:t>
              </a:r>
            </a:p>
          </p:txBody>
        </p:sp>
      </p:grpSp>
      <p:grpSp>
        <p:nvGrpSpPr>
          <p:cNvPr id="19" name="Group 18"/>
          <p:cNvGrpSpPr/>
          <p:nvPr/>
        </p:nvGrpSpPr>
        <p:grpSpPr>
          <a:xfrm>
            <a:off x="3448103" y="3624601"/>
            <a:ext cx="2281592" cy="2281592"/>
            <a:chOff x="4735735" y="570980"/>
            <a:chExt cx="2720529" cy="2720529"/>
          </a:xfrm>
        </p:grpSpPr>
        <p:grpSp>
          <p:nvGrpSpPr>
            <p:cNvPr id="20" name="Group 19"/>
            <p:cNvGrpSpPr/>
            <p:nvPr/>
          </p:nvGrpSpPr>
          <p:grpSpPr>
            <a:xfrm>
              <a:off x="4735735" y="570980"/>
              <a:ext cx="2720529" cy="2720529"/>
              <a:chOff x="4735735" y="570980"/>
              <a:chExt cx="2720529" cy="2720529"/>
            </a:xfrm>
          </p:grpSpPr>
          <p:sp>
            <p:nvSpPr>
              <p:cNvPr id="22" name="Rectangle: Rounded Corners 21"/>
              <p:cNvSpPr/>
              <p:nvPr/>
            </p:nvSpPr>
            <p:spPr>
              <a:xfrm>
                <a:off x="4735735" y="570980"/>
                <a:ext cx="2720529" cy="2720529"/>
              </a:xfrm>
              <a:prstGeom prst="roundRect">
                <a:avLst>
                  <a:gd name="adj" fmla="val 750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3" name="Picture 2" descr="https://s3.amazonaws.com/media-p.slid.es/uploads/374296/images/2739478/Screenshot_061216_111925_P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9256" y="719224"/>
                <a:ext cx="1253486" cy="1690748"/>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p:cNvSpPr txBox="1"/>
            <p:nvPr/>
          </p:nvSpPr>
          <p:spPr>
            <a:xfrm>
              <a:off x="5085878" y="2599617"/>
              <a:ext cx="2078182" cy="550481"/>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400" dirty="0"/>
                <a:t>Room 2</a:t>
              </a:r>
            </a:p>
          </p:txBody>
        </p:sp>
      </p:grpSp>
      <p:grpSp>
        <p:nvGrpSpPr>
          <p:cNvPr id="24" name="Group 23"/>
          <p:cNvGrpSpPr/>
          <p:nvPr/>
        </p:nvGrpSpPr>
        <p:grpSpPr>
          <a:xfrm>
            <a:off x="6368473" y="3624601"/>
            <a:ext cx="2281592" cy="2281592"/>
            <a:chOff x="4735735" y="570980"/>
            <a:chExt cx="2720529" cy="2720529"/>
          </a:xfrm>
        </p:grpSpPr>
        <p:grpSp>
          <p:nvGrpSpPr>
            <p:cNvPr id="25" name="Group 24"/>
            <p:cNvGrpSpPr/>
            <p:nvPr/>
          </p:nvGrpSpPr>
          <p:grpSpPr>
            <a:xfrm>
              <a:off x="4735735" y="570980"/>
              <a:ext cx="2720529" cy="2720529"/>
              <a:chOff x="4735735" y="570980"/>
              <a:chExt cx="2720529" cy="2720529"/>
            </a:xfrm>
          </p:grpSpPr>
          <p:sp>
            <p:nvSpPr>
              <p:cNvPr id="27" name="Rectangle: Rounded Corners 26"/>
              <p:cNvSpPr/>
              <p:nvPr/>
            </p:nvSpPr>
            <p:spPr>
              <a:xfrm>
                <a:off x="4735735" y="570980"/>
                <a:ext cx="2720529" cy="2720529"/>
              </a:xfrm>
              <a:prstGeom prst="roundRect">
                <a:avLst>
                  <a:gd name="adj" fmla="val 750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 descr="https://s3.amazonaws.com/media-p.slid.es/uploads/374296/images/2739478/Screenshot_061216_111925_P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9256" y="719224"/>
                <a:ext cx="1253486" cy="1690748"/>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TextBox 25"/>
            <p:cNvSpPr txBox="1"/>
            <p:nvPr/>
          </p:nvSpPr>
          <p:spPr>
            <a:xfrm>
              <a:off x="5085878" y="2599617"/>
              <a:ext cx="2078182" cy="550481"/>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400" dirty="0"/>
                <a:t>Room 3</a:t>
              </a:r>
            </a:p>
          </p:txBody>
        </p:sp>
      </p:grpSp>
      <p:grpSp>
        <p:nvGrpSpPr>
          <p:cNvPr id="29" name="Group 28"/>
          <p:cNvGrpSpPr/>
          <p:nvPr/>
        </p:nvGrpSpPr>
        <p:grpSpPr>
          <a:xfrm>
            <a:off x="9288844" y="3624601"/>
            <a:ext cx="2281592" cy="2281592"/>
            <a:chOff x="4735735" y="570980"/>
            <a:chExt cx="2720529" cy="2720529"/>
          </a:xfrm>
        </p:grpSpPr>
        <p:grpSp>
          <p:nvGrpSpPr>
            <p:cNvPr id="30" name="Group 29"/>
            <p:cNvGrpSpPr/>
            <p:nvPr/>
          </p:nvGrpSpPr>
          <p:grpSpPr>
            <a:xfrm>
              <a:off x="4735735" y="570980"/>
              <a:ext cx="2720529" cy="2720529"/>
              <a:chOff x="4735735" y="570980"/>
              <a:chExt cx="2720529" cy="2720529"/>
            </a:xfrm>
          </p:grpSpPr>
          <p:sp>
            <p:nvSpPr>
              <p:cNvPr id="32" name="Rectangle: Rounded Corners 31"/>
              <p:cNvSpPr/>
              <p:nvPr/>
            </p:nvSpPr>
            <p:spPr>
              <a:xfrm>
                <a:off x="4735735" y="570980"/>
                <a:ext cx="2720529" cy="2720529"/>
              </a:xfrm>
              <a:prstGeom prst="roundRect">
                <a:avLst>
                  <a:gd name="adj" fmla="val 750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33" name="Picture 2" descr="https://s3.amazonaws.com/media-p.slid.es/uploads/374296/images/2739478/Screenshot_061216_111925_P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9256" y="719224"/>
                <a:ext cx="1253486" cy="1690748"/>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TextBox 30"/>
            <p:cNvSpPr txBox="1"/>
            <p:nvPr/>
          </p:nvSpPr>
          <p:spPr>
            <a:xfrm>
              <a:off x="5085878" y="2599617"/>
              <a:ext cx="2078182" cy="550481"/>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400" dirty="0"/>
                <a:t>Room 4</a:t>
              </a:r>
            </a:p>
          </p:txBody>
        </p:sp>
      </p:grpSp>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1553" y="267025"/>
            <a:ext cx="1860362" cy="336329"/>
          </a:xfrm>
          <a:prstGeom prst="rect">
            <a:avLst/>
          </a:prstGeom>
        </p:spPr>
      </p:pic>
      <p:sp>
        <p:nvSpPr>
          <p:cNvPr id="36" name="TextBox 35"/>
          <p:cNvSpPr txBox="1"/>
          <p:nvPr/>
        </p:nvSpPr>
        <p:spPr>
          <a:xfrm>
            <a:off x="9525548" y="6236339"/>
            <a:ext cx="2345257" cy="369332"/>
          </a:xfrm>
          <a:prstGeom prst="rect">
            <a:avLst/>
          </a:prstGeom>
          <a:noFill/>
        </p:spPr>
        <p:txBody>
          <a:bodyPr wrap="none" rtlCol="0">
            <a:spAutoFit/>
          </a:bodyPr>
          <a:lstStyle/>
          <a:p>
            <a:r>
              <a:rPr lang="en-US" dirty="0">
                <a:solidFill>
                  <a:schemeClr val="bg1"/>
                </a:solidFill>
              </a:rPr>
              <a:t>https://altvr.com/kafka</a:t>
            </a:r>
          </a:p>
        </p:txBody>
      </p:sp>
    </p:spTree>
    <p:extLst>
      <p:ext uri="{BB962C8B-B14F-4D97-AF65-F5344CB8AC3E}">
        <p14:creationId xmlns:p14="http://schemas.microsoft.com/office/powerpoint/2010/main" val="14872193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ltspace-vrcapture-5"/>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0366" y="2930374"/>
            <a:ext cx="12071267" cy="830997"/>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4800" dirty="0">
                <a:solidFill>
                  <a:schemeClr val="bg1"/>
                </a:solidFill>
              </a:rPr>
              <a:t>Use cases for capture/replay</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1553" y="267025"/>
            <a:ext cx="1860362" cy="336329"/>
          </a:xfrm>
          <a:prstGeom prst="rect">
            <a:avLst/>
          </a:prstGeom>
        </p:spPr>
      </p:pic>
      <p:sp>
        <p:nvSpPr>
          <p:cNvPr id="7" name="TextBox 6"/>
          <p:cNvSpPr txBox="1"/>
          <p:nvPr/>
        </p:nvSpPr>
        <p:spPr>
          <a:xfrm>
            <a:off x="9525548" y="6236339"/>
            <a:ext cx="2345257" cy="369332"/>
          </a:xfrm>
          <a:prstGeom prst="rect">
            <a:avLst/>
          </a:prstGeom>
          <a:noFill/>
        </p:spPr>
        <p:txBody>
          <a:bodyPr wrap="none" rtlCol="0">
            <a:spAutoFit/>
          </a:bodyPr>
          <a:lstStyle/>
          <a:p>
            <a:r>
              <a:rPr lang="en-US" dirty="0">
                <a:solidFill>
                  <a:schemeClr val="bg1"/>
                </a:solidFill>
              </a:rPr>
              <a:t>https://altvr.com/kafka</a:t>
            </a:r>
          </a:p>
        </p:txBody>
      </p:sp>
    </p:spTree>
    <p:extLst>
      <p:ext uri="{BB962C8B-B14F-4D97-AF65-F5344CB8AC3E}">
        <p14:creationId xmlns:p14="http://schemas.microsoft.com/office/powerpoint/2010/main" val="15284106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222"/>
            <a:ext cx="12192000" cy="6801555"/>
          </a:xfrm>
          <a:prstGeom prst="rect">
            <a:avLst/>
          </a:prstGeom>
        </p:spPr>
      </p:pic>
      <p:sp>
        <p:nvSpPr>
          <p:cNvPr id="5" name="TextBox 4"/>
          <p:cNvSpPr txBox="1"/>
          <p:nvPr/>
        </p:nvSpPr>
        <p:spPr>
          <a:xfrm>
            <a:off x="60366" y="2930374"/>
            <a:ext cx="12071267" cy="830997"/>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endParaRPr lang="en-US" sz="4800" dirty="0">
              <a:solidFill>
                <a:schemeClr val="bg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1553" y="267025"/>
            <a:ext cx="1860362" cy="336329"/>
          </a:xfrm>
          <a:prstGeom prst="rect">
            <a:avLst/>
          </a:prstGeom>
        </p:spPr>
      </p:pic>
    </p:spTree>
    <p:extLst>
      <p:ext uri="{BB962C8B-B14F-4D97-AF65-F5344CB8AC3E}">
        <p14:creationId xmlns:p14="http://schemas.microsoft.com/office/powerpoint/2010/main" val="2549331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9218" name="Picture 2" descr="https://s3.amazonaws.com/media-p.slid.es/uploads/374296/images/2739425/Screenshot_061216_103951_P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0012" y="1500187"/>
            <a:ext cx="4371975" cy="38576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1553" y="267025"/>
            <a:ext cx="1860362" cy="336329"/>
          </a:xfrm>
          <a:prstGeom prst="rect">
            <a:avLst/>
          </a:prstGeom>
        </p:spPr>
      </p:pic>
      <p:sp>
        <p:nvSpPr>
          <p:cNvPr id="5" name="TextBox 4"/>
          <p:cNvSpPr txBox="1"/>
          <p:nvPr/>
        </p:nvSpPr>
        <p:spPr>
          <a:xfrm>
            <a:off x="9525548" y="6236339"/>
            <a:ext cx="2345257" cy="369332"/>
          </a:xfrm>
          <a:prstGeom prst="rect">
            <a:avLst/>
          </a:prstGeom>
          <a:noFill/>
        </p:spPr>
        <p:txBody>
          <a:bodyPr wrap="none" rtlCol="0">
            <a:spAutoFit/>
          </a:bodyPr>
          <a:lstStyle/>
          <a:p>
            <a:r>
              <a:rPr lang="en-US" dirty="0">
                <a:solidFill>
                  <a:schemeClr val="bg1"/>
                </a:solidFill>
              </a:rPr>
              <a:t>https://altvr.com/kafka</a:t>
            </a:r>
          </a:p>
        </p:txBody>
      </p:sp>
    </p:spTree>
    <p:extLst>
      <p:ext uri="{BB962C8B-B14F-4D97-AF65-F5344CB8AC3E}">
        <p14:creationId xmlns:p14="http://schemas.microsoft.com/office/powerpoint/2010/main" val="11622965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nvPr>
        </p:nvGraphicFramePr>
        <p:xfrm>
          <a:off x="945520" y="614906"/>
          <a:ext cx="10186659" cy="4935618"/>
        </p:xfrm>
        <a:graphic>
          <a:graphicData uri="http://schemas.openxmlformats.org/presentationml/2006/ole">
            <mc:AlternateContent xmlns:mc="http://schemas.openxmlformats.org/markup-compatibility/2006">
              <mc:Choice xmlns:v="urn:schemas-microsoft-com:vml" Requires="v">
                <p:oleObj spid="_x0000_s53266" name="Image" r:id="rId3" imgW="5382720" imgH="2608920" progId="Photoshop.Image.16">
                  <p:embed/>
                </p:oleObj>
              </mc:Choice>
              <mc:Fallback>
                <p:oleObj name="Image" r:id="rId3" imgW="5382720" imgH="2608920" progId="Photoshop.Image.16">
                  <p:embed/>
                  <p:pic>
                    <p:nvPicPr>
                      <p:cNvPr id="4" name="Object 3"/>
                      <p:cNvPicPr/>
                      <p:nvPr/>
                    </p:nvPicPr>
                    <p:blipFill>
                      <a:blip r:embed="rId4"/>
                      <a:stretch>
                        <a:fillRect/>
                      </a:stretch>
                    </p:blipFill>
                    <p:spPr>
                      <a:xfrm>
                        <a:off x="945520" y="614906"/>
                        <a:ext cx="10186659" cy="4935618"/>
                      </a:xfrm>
                      <a:prstGeom prst="rect">
                        <a:avLst/>
                      </a:prstGeom>
                    </p:spPr>
                  </p:pic>
                </p:oleObj>
              </mc:Fallback>
            </mc:AlternateContent>
          </a:graphicData>
        </a:graphic>
      </p:graphicFrame>
      <p:graphicFrame>
        <p:nvGraphicFramePr>
          <p:cNvPr id="3" name="Object 2"/>
          <p:cNvGraphicFramePr>
            <a:graphicFrameLocks noChangeAspect="1"/>
          </p:cNvGraphicFramePr>
          <p:nvPr>
            <p:extLst/>
          </p:nvPr>
        </p:nvGraphicFramePr>
        <p:xfrm>
          <a:off x="9944934" y="273696"/>
          <a:ext cx="1863655" cy="336332"/>
        </p:xfrm>
        <a:graphic>
          <a:graphicData uri="http://schemas.openxmlformats.org/presentationml/2006/ole">
            <mc:AlternateContent xmlns:mc="http://schemas.openxmlformats.org/markup-compatibility/2006">
              <mc:Choice xmlns:v="urn:schemas-microsoft-com:vml" Requires="v">
                <p:oleObj spid="_x0000_s53267" name="Image" r:id="rId5" imgW="19034640" imgH="3441240" progId="Photoshop.Image.16">
                  <p:embed/>
                </p:oleObj>
              </mc:Choice>
              <mc:Fallback>
                <p:oleObj name="Image" r:id="rId5" imgW="19034640" imgH="3441240" progId="Photoshop.Image.16">
                  <p:embed/>
                  <p:pic>
                    <p:nvPicPr>
                      <p:cNvPr id="3" name="Object 2"/>
                      <p:cNvPicPr/>
                      <p:nvPr/>
                    </p:nvPicPr>
                    <p:blipFill>
                      <a:blip r:embed="rId6"/>
                      <a:stretch>
                        <a:fillRect/>
                      </a:stretch>
                    </p:blipFill>
                    <p:spPr>
                      <a:xfrm>
                        <a:off x="9944934" y="273696"/>
                        <a:ext cx="1863655" cy="336332"/>
                      </a:xfrm>
                      <a:prstGeom prst="rect">
                        <a:avLst/>
                      </a:prstGeom>
                    </p:spPr>
                  </p:pic>
                </p:oleObj>
              </mc:Fallback>
            </mc:AlternateContent>
          </a:graphicData>
        </a:graphic>
      </p:graphicFrame>
    </p:spTree>
    <p:extLst>
      <p:ext uri="{BB962C8B-B14F-4D97-AF65-F5344CB8AC3E}">
        <p14:creationId xmlns:p14="http://schemas.microsoft.com/office/powerpoint/2010/main" val="34647459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1975093713"/>
              </p:ext>
            </p:extLst>
          </p:nvPr>
        </p:nvGraphicFramePr>
        <p:xfrm>
          <a:off x="904315" y="612355"/>
          <a:ext cx="10537390" cy="5690439"/>
        </p:xfrm>
        <a:graphic>
          <a:graphicData uri="http://schemas.openxmlformats.org/presentationml/2006/ole">
            <mc:AlternateContent xmlns:mc="http://schemas.openxmlformats.org/markup-compatibility/2006">
              <mc:Choice xmlns:v="urn:schemas-microsoft-com:vml" Requires="v">
                <p:oleObj spid="_x0000_s13467" name="Image" r:id="rId3" imgW="5394960" imgH="2913840" progId="Photoshop.Image.16">
                  <p:embed/>
                </p:oleObj>
              </mc:Choice>
              <mc:Fallback>
                <p:oleObj name="Image" r:id="rId3" imgW="5394960" imgH="2913840" progId="Photoshop.Image.16">
                  <p:embed/>
                  <p:pic>
                    <p:nvPicPr>
                      <p:cNvPr id="0" name=""/>
                      <p:cNvPicPr/>
                      <p:nvPr/>
                    </p:nvPicPr>
                    <p:blipFill>
                      <a:blip r:embed="rId4"/>
                      <a:stretch>
                        <a:fillRect/>
                      </a:stretch>
                    </p:blipFill>
                    <p:spPr>
                      <a:xfrm>
                        <a:off x="904315" y="612355"/>
                        <a:ext cx="10537390" cy="5690439"/>
                      </a:xfrm>
                      <a:prstGeom prst="rect">
                        <a:avLst/>
                      </a:prstGeom>
                    </p:spPr>
                  </p:pic>
                </p:oleObj>
              </mc:Fallback>
            </mc:AlternateContent>
          </a:graphicData>
        </a:graphic>
      </p:graphicFrame>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53387" y="5629984"/>
            <a:ext cx="6316330" cy="1120944"/>
          </a:xfrm>
          <a:prstGeom prst="rect">
            <a:avLst/>
          </a:prstGeom>
        </p:spPr>
      </p:pic>
      <p:pic>
        <p:nvPicPr>
          <p:cNvPr id="13314" name="Picture 2" descr="Microsoft-Logo-PNG.png (1870×69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4869" y="4993538"/>
            <a:ext cx="1876661" cy="69250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Object 5"/>
          <p:cNvGraphicFramePr>
            <a:graphicFrameLocks noChangeAspect="1"/>
          </p:cNvGraphicFramePr>
          <p:nvPr>
            <p:extLst>
              <p:ext uri="{D42A27DB-BD31-4B8C-83A1-F6EECF244321}">
                <p14:modId xmlns:p14="http://schemas.microsoft.com/office/powerpoint/2010/main" val="1138965389"/>
              </p:ext>
            </p:extLst>
          </p:nvPr>
        </p:nvGraphicFramePr>
        <p:xfrm>
          <a:off x="9944934" y="273696"/>
          <a:ext cx="1863655" cy="336332"/>
        </p:xfrm>
        <a:graphic>
          <a:graphicData uri="http://schemas.openxmlformats.org/presentationml/2006/ole">
            <mc:AlternateContent xmlns:mc="http://schemas.openxmlformats.org/markup-compatibility/2006">
              <mc:Choice xmlns:v="urn:schemas-microsoft-com:vml" Requires="v">
                <p:oleObj spid="_x0000_s13468" name="Image" r:id="rId7" imgW="19034640" imgH="3441240" progId="Photoshop.Image.16">
                  <p:embed/>
                </p:oleObj>
              </mc:Choice>
              <mc:Fallback>
                <p:oleObj name="Image" r:id="rId7" imgW="19034640" imgH="3441240" progId="Photoshop.Image.16">
                  <p:embed/>
                  <p:pic>
                    <p:nvPicPr>
                      <p:cNvPr id="2" name="Object 1"/>
                      <p:cNvPicPr/>
                      <p:nvPr/>
                    </p:nvPicPr>
                    <p:blipFill>
                      <a:blip r:embed="rId8"/>
                      <a:stretch>
                        <a:fillRect/>
                      </a:stretch>
                    </p:blipFill>
                    <p:spPr>
                      <a:xfrm>
                        <a:off x="9944934" y="273696"/>
                        <a:ext cx="1863655" cy="336332"/>
                      </a:xfrm>
                      <a:prstGeom prst="rect">
                        <a:avLst/>
                      </a:prstGeom>
                    </p:spPr>
                  </p:pic>
                </p:oleObj>
              </mc:Fallback>
            </mc:AlternateContent>
          </a:graphicData>
        </a:graphic>
      </p:graphicFrame>
    </p:spTree>
    <p:extLst>
      <p:ext uri="{BB962C8B-B14F-4D97-AF65-F5344CB8AC3E}">
        <p14:creationId xmlns:p14="http://schemas.microsoft.com/office/powerpoint/2010/main" val="38295060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218"/>
            <a:ext cx="10515600" cy="1325563"/>
          </a:xfrm>
        </p:spPr>
        <p:txBody>
          <a:bodyPr/>
          <a:lstStyle/>
          <a:p>
            <a:pPr algn="ctr"/>
            <a:r>
              <a:rPr lang="en-US" dirty="0"/>
              <a:t>Kafka Streams API</a:t>
            </a:r>
          </a:p>
        </p:txBody>
      </p:sp>
      <p:graphicFrame>
        <p:nvGraphicFramePr>
          <p:cNvPr id="3" name="Object 2"/>
          <p:cNvGraphicFramePr>
            <a:graphicFrameLocks noChangeAspect="1"/>
          </p:cNvGraphicFramePr>
          <p:nvPr>
            <p:extLst>
              <p:ext uri="{D42A27DB-BD31-4B8C-83A1-F6EECF244321}">
                <p14:modId xmlns:p14="http://schemas.microsoft.com/office/powerpoint/2010/main" val="1138965389"/>
              </p:ext>
            </p:extLst>
          </p:nvPr>
        </p:nvGraphicFramePr>
        <p:xfrm>
          <a:off x="9944934" y="273696"/>
          <a:ext cx="1863655" cy="336332"/>
        </p:xfrm>
        <a:graphic>
          <a:graphicData uri="http://schemas.openxmlformats.org/presentationml/2006/ole">
            <mc:AlternateContent xmlns:mc="http://schemas.openxmlformats.org/markup-compatibility/2006">
              <mc:Choice xmlns:v="urn:schemas-microsoft-com:vml" Requires="v">
                <p:oleObj spid="_x0000_s29766" name="Image" r:id="rId3" imgW="19034640" imgH="3441240" progId="Photoshop.Image.16">
                  <p:embed/>
                </p:oleObj>
              </mc:Choice>
              <mc:Fallback>
                <p:oleObj name="Image" r:id="rId3" imgW="19034640" imgH="3441240" progId="Photoshop.Image.16">
                  <p:embed/>
                  <p:pic>
                    <p:nvPicPr>
                      <p:cNvPr id="2" name="Object 1"/>
                      <p:cNvPicPr/>
                      <p:nvPr/>
                    </p:nvPicPr>
                    <p:blipFill>
                      <a:blip r:embed="rId4"/>
                      <a:stretch>
                        <a:fillRect/>
                      </a:stretch>
                    </p:blipFill>
                    <p:spPr>
                      <a:xfrm>
                        <a:off x="9944934" y="273696"/>
                        <a:ext cx="1863655" cy="336332"/>
                      </a:xfrm>
                      <a:prstGeom prst="rect">
                        <a:avLst/>
                      </a:prstGeom>
                    </p:spPr>
                  </p:pic>
                </p:oleObj>
              </mc:Fallback>
            </mc:AlternateContent>
          </a:graphicData>
        </a:graphic>
      </p:graphicFrame>
    </p:spTree>
    <p:extLst>
      <p:ext uri="{BB962C8B-B14F-4D97-AF65-F5344CB8AC3E}">
        <p14:creationId xmlns:p14="http://schemas.microsoft.com/office/powerpoint/2010/main" val="36343674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33794" name="Picture 2" descr="https://s3.amazonaws.com/media-p.slid.es/uploads/374296/images/2739300/pasted-from-clipboard.pn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10000"/>
                    </a14:imgEffect>
                  </a14:imgLayer>
                </a14:imgProps>
              </a:ext>
              <a:ext uri="{28A0092B-C50C-407E-A947-70E740481C1C}">
                <a14:useLocalDpi xmlns:a14="http://schemas.microsoft.com/office/drawing/2010/main" val="0"/>
              </a:ext>
            </a:extLst>
          </a:blip>
          <a:srcRect/>
          <a:stretch>
            <a:fillRect/>
          </a:stretch>
        </p:blipFill>
        <p:spPr bwMode="auto">
          <a:xfrm>
            <a:off x="0" y="-1238556"/>
            <a:ext cx="12192000" cy="89119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807806" y="5212596"/>
            <a:ext cx="8576387" cy="830997"/>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lang="en-US" sz="4800" dirty="0">
                <a:solidFill>
                  <a:schemeClr val="bg1"/>
                </a:solidFill>
              </a:rPr>
              <a:t>The best shared VR platform</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1553" y="267025"/>
            <a:ext cx="1860362" cy="336329"/>
          </a:xfrm>
          <a:prstGeom prst="rect">
            <a:avLst/>
          </a:prstGeom>
        </p:spPr>
      </p:pic>
      <p:sp>
        <p:nvSpPr>
          <p:cNvPr id="8" name="TextBox 7"/>
          <p:cNvSpPr txBox="1"/>
          <p:nvPr/>
        </p:nvSpPr>
        <p:spPr>
          <a:xfrm>
            <a:off x="9525548" y="6236339"/>
            <a:ext cx="2345257" cy="369332"/>
          </a:xfrm>
          <a:prstGeom prst="rect">
            <a:avLst/>
          </a:prstGeom>
          <a:noFill/>
        </p:spPr>
        <p:txBody>
          <a:bodyPr wrap="none" rtlCol="0">
            <a:spAutoFit/>
          </a:bodyPr>
          <a:lstStyle/>
          <a:p>
            <a:r>
              <a:rPr lang="en-US" dirty="0">
                <a:solidFill>
                  <a:schemeClr val="bg1"/>
                </a:solidFill>
              </a:rPr>
              <a:t>https://altvr.com/kafka</a:t>
            </a:r>
          </a:p>
        </p:txBody>
      </p:sp>
    </p:spTree>
    <p:extLst>
      <p:ext uri="{BB962C8B-B14F-4D97-AF65-F5344CB8AC3E}">
        <p14:creationId xmlns:p14="http://schemas.microsoft.com/office/powerpoint/2010/main" val="9279746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218"/>
            <a:ext cx="10515600" cy="1325563"/>
          </a:xfrm>
        </p:spPr>
        <p:txBody>
          <a:bodyPr/>
          <a:lstStyle/>
          <a:p>
            <a:pPr algn="ctr"/>
            <a:r>
              <a:rPr lang="en-US" dirty="0"/>
              <a:t>Kafka Streams API</a:t>
            </a:r>
            <a:br>
              <a:rPr lang="en-US" dirty="0"/>
            </a:br>
            <a:r>
              <a:rPr lang="en-US" sz="1600" dirty="0"/>
              <a:t>Stream processing: it’s not just for analytics!</a:t>
            </a:r>
          </a:p>
        </p:txBody>
      </p:sp>
      <p:graphicFrame>
        <p:nvGraphicFramePr>
          <p:cNvPr id="3" name="Object 2"/>
          <p:cNvGraphicFramePr>
            <a:graphicFrameLocks noChangeAspect="1"/>
          </p:cNvGraphicFramePr>
          <p:nvPr>
            <p:extLst>
              <p:ext uri="{D42A27DB-BD31-4B8C-83A1-F6EECF244321}">
                <p14:modId xmlns:p14="http://schemas.microsoft.com/office/powerpoint/2010/main" val="1138965389"/>
              </p:ext>
            </p:extLst>
          </p:nvPr>
        </p:nvGraphicFramePr>
        <p:xfrm>
          <a:off x="9944934" y="273696"/>
          <a:ext cx="1863655" cy="336332"/>
        </p:xfrm>
        <a:graphic>
          <a:graphicData uri="http://schemas.openxmlformats.org/presentationml/2006/ole">
            <mc:AlternateContent xmlns:mc="http://schemas.openxmlformats.org/markup-compatibility/2006">
              <mc:Choice xmlns:v="urn:schemas-microsoft-com:vml" Requires="v">
                <p:oleObj spid="_x0000_s30790" name="Image" r:id="rId4" imgW="19034640" imgH="3441240" progId="Photoshop.Image.16">
                  <p:embed/>
                </p:oleObj>
              </mc:Choice>
              <mc:Fallback>
                <p:oleObj name="Image" r:id="rId4" imgW="19034640" imgH="3441240" progId="Photoshop.Image.16">
                  <p:embed/>
                  <p:pic>
                    <p:nvPicPr>
                      <p:cNvPr id="2" name="Object 1"/>
                      <p:cNvPicPr/>
                      <p:nvPr/>
                    </p:nvPicPr>
                    <p:blipFill>
                      <a:blip r:embed="rId5"/>
                      <a:stretch>
                        <a:fillRect/>
                      </a:stretch>
                    </p:blipFill>
                    <p:spPr>
                      <a:xfrm>
                        <a:off x="9944934" y="273696"/>
                        <a:ext cx="1863655" cy="336332"/>
                      </a:xfrm>
                      <a:prstGeom prst="rect">
                        <a:avLst/>
                      </a:prstGeom>
                    </p:spPr>
                  </p:pic>
                </p:oleObj>
              </mc:Fallback>
            </mc:AlternateContent>
          </a:graphicData>
        </a:graphic>
      </p:graphicFrame>
    </p:spTree>
    <p:extLst>
      <p:ext uri="{BB962C8B-B14F-4D97-AF65-F5344CB8AC3E}">
        <p14:creationId xmlns:p14="http://schemas.microsoft.com/office/powerpoint/2010/main" val="38994498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27506"/>
            <a:ext cx="10515600" cy="1325563"/>
          </a:xfrm>
        </p:spPr>
        <p:txBody>
          <a:bodyPr>
            <a:normAutofit fontScale="90000"/>
          </a:bodyPr>
          <a:lstStyle/>
          <a:p>
            <a:r>
              <a:rPr lang="en-US" dirty="0"/>
              <a:t>- Independent capacity</a:t>
            </a:r>
            <a:br>
              <a:rPr lang="en-US" dirty="0"/>
            </a:br>
            <a:r>
              <a:rPr lang="en-US" dirty="0"/>
              <a:t>- Arbitrary transformations</a:t>
            </a:r>
            <a:br>
              <a:rPr lang="en-US" dirty="0"/>
            </a:br>
            <a:r>
              <a:rPr lang="en-US" dirty="0"/>
              <a:t>- Flexible and simple ops</a:t>
            </a:r>
          </a:p>
        </p:txBody>
      </p:sp>
      <p:sp>
        <p:nvSpPr>
          <p:cNvPr id="3" name="Title 1"/>
          <p:cNvSpPr txBox="1">
            <a:spLocks/>
          </p:cNvSpPr>
          <p:nvPr/>
        </p:nvSpPr>
        <p:spPr>
          <a:xfrm>
            <a:off x="838200" y="5457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Kafka Streams API</a:t>
            </a:r>
          </a:p>
        </p:txBody>
      </p:sp>
      <p:graphicFrame>
        <p:nvGraphicFramePr>
          <p:cNvPr id="4" name="Object 3"/>
          <p:cNvGraphicFramePr>
            <a:graphicFrameLocks noChangeAspect="1"/>
          </p:cNvGraphicFramePr>
          <p:nvPr>
            <p:extLst/>
          </p:nvPr>
        </p:nvGraphicFramePr>
        <p:xfrm>
          <a:off x="9944934" y="273696"/>
          <a:ext cx="1863655" cy="336332"/>
        </p:xfrm>
        <a:graphic>
          <a:graphicData uri="http://schemas.openxmlformats.org/presentationml/2006/ole">
            <mc:AlternateContent xmlns:mc="http://schemas.openxmlformats.org/markup-compatibility/2006">
              <mc:Choice xmlns:v="urn:schemas-microsoft-com:vml" Requires="v">
                <p:oleObj spid="_x0000_s54276" name="Image" r:id="rId4" imgW="19034640" imgH="3441240" progId="Photoshop.Image.16">
                  <p:embed/>
                </p:oleObj>
              </mc:Choice>
              <mc:Fallback>
                <p:oleObj name="Image" r:id="rId4" imgW="19034640" imgH="3441240" progId="Photoshop.Image.16">
                  <p:embed/>
                  <p:pic>
                    <p:nvPicPr>
                      <p:cNvPr id="4" name="Object 3"/>
                      <p:cNvPicPr/>
                      <p:nvPr/>
                    </p:nvPicPr>
                    <p:blipFill>
                      <a:blip r:embed="rId5"/>
                      <a:stretch>
                        <a:fillRect/>
                      </a:stretch>
                    </p:blipFill>
                    <p:spPr>
                      <a:xfrm>
                        <a:off x="9944934" y="273696"/>
                        <a:ext cx="1863655" cy="336332"/>
                      </a:xfrm>
                      <a:prstGeom prst="rect">
                        <a:avLst/>
                      </a:prstGeom>
                    </p:spPr>
                  </p:pic>
                </p:oleObj>
              </mc:Fallback>
            </mc:AlternateContent>
          </a:graphicData>
        </a:graphic>
      </p:graphicFrame>
    </p:spTree>
    <p:extLst>
      <p:ext uri="{BB962C8B-B14F-4D97-AF65-F5344CB8AC3E}">
        <p14:creationId xmlns:p14="http://schemas.microsoft.com/office/powerpoint/2010/main" val="55640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27506"/>
            <a:ext cx="10515600" cy="1325563"/>
          </a:xfrm>
        </p:spPr>
        <p:txBody>
          <a:bodyPr>
            <a:normAutofit fontScale="90000"/>
          </a:bodyPr>
          <a:lstStyle/>
          <a:p>
            <a:r>
              <a:rPr lang="en-US" dirty="0"/>
              <a:t>- Build cohesive, re-usable topologies</a:t>
            </a:r>
            <a:br>
              <a:rPr lang="en-US" dirty="0"/>
            </a:br>
            <a:r>
              <a:rPr lang="en-US" dirty="0"/>
              <a:t>- Design for extensibility</a:t>
            </a:r>
            <a:br>
              <a:rPr lang="en-US" dirty="0"/>
            </a:br>
            <a:r>
              <a:rPr lang="en-US" dirty="0"/>
              <a:t>- Apply patterns + avoid pitfalls</a:t>
            </a:r>
          </a:p>
        </p:txBody>
      </p:sp>
      <p:sp>
        <p:nvSpPr>
          <p:cNvPr id="3" name="Title 1"/>
          <p:cNvSpPr txBox="1">
            <a:spLocks/>
          </p:cNvSpPr>
          <p:nvPr/>
        </p:nvSpPr>
        <p:spPr>
          <a:xfrm>
            <a:off x="838200" y="5457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Kafka Streams API</a:t>
            </a:r>
          </a:p>
        </p:txBody>
      </p:sp>
      <p:graphicFrame>
        <p:nvGraphicFramePr>
          <p:cNvPr id="4" name="Object 3"/>
          <p:cNvGraphicFramePr>
            <a:graphicFrameLocks noChangeAspect="1"/>
          </p:cNvGraphicFramePr>
          <p:nvPr>
            <p:extLst/>
          </p:nvPr>
        </p:nvGraphicFramePr>
        <p:xfrm>
          <a:off x="9944934" y="273696"/>
          <a:ext cx="1863655" cy="336332"/>
        </p:xfrm>
        <a:graphic>
          <a:graphicData uri="http://schemas.openxmlformats.org/presentationml/2006/ole">
            <mc:AlternateContent xmlns:mc="http://schemas.openxmlformats.org/markup-compatibility/2006">
              <mc:Choice xmlns:v="urn:schemas-microsoft-com:vml" Requires="v">
                <p:oleObj spid="_x0000_s55300" name="Image" r:id="rId4" imgW="19034640" imgH="3441240" progId="Photoshop.Image.16">
                  <p:embed/>
                </p:oleObj>
              </mc:Choice>
              <mc:Fallback>
                <p:oleObj name="Image" r:id="rId4" imgW="19034640" imgH="3441240" progId="Photoshop.Image.16">
                  <p:embed/>
                  <p:pic>
                    <p:nvPicPr>
                      <p:cNvPr id="4" name="Object 3"/>
                      <p:cNvPicPr/>
                      <p:nvPr/>
                    </p:nvPicPr>
                    <p:blipFill>
                      <a:blip r:embed="rId5"/>
                      <a:stretch>
                        <a:fillRect/>
                      </a:stretch>
                    </p:blipFill>
                    <p:spPr>
                      <a:xfrm>
                        <a:off x="9944934" y="273696"/>
                        <a:ext cx="1863655" cy="336332"/>
                      </a:xfrm>
                      <a:prstGeom prst="rect">
                        <a:avLst/>
                      </a:prstGeom>
                    </p:spPr>
                  </p:pic>
                </p:oleObj>
              </mc:Fallback>
            </mc:AlternateContent>
          </a:graphicData>
        </a:graphic>
      </p:graphicFrame>
    </p:spTree>
    <p:extLst>
      <p:ext uri="{BB962C8B-B14F-4D97-AF65-F5344CB8AC3E}">
        <p14:creationId xmlns:p14="http://schemas.microsoft.com/office/powerpoint/2010/main" val="25624014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218"/>
            <a:ext cx="10515600" cy="1325563"/>
          </a:xfrm>
        </p:spPr>
        <p:txBody>
          <a:bodyPr/>
          <a:lstStyle/>
          <a:p>
            <a:pPr algn="ctr"/>
            <a:r>
              <a:rPr lang="en-US" dirty="0"/>
              <a:t>Job #1: Game Streams</a:t>
            </a:r>
          </a:p>
        </p:txBody>
      </p:sp>
      <p:graphicFrame>
        <p:nvGraphicFramePr>
          <p:cNvPr id="3" name="Object 2"/>
          <p:cNvGraphicFramePr>
            <a:graphicFrameLocks noChangeAspect="1"/>
          </p:cNvGraphicFramePr>
          <p:nvPr>
            <p:extLst>
              <p:ext uri="{D42A27DB-BD31-4B8C-83A1-F6EECF244321}">
                <p14:modId xmlns:p14="http://schemas.microsoft.com/office/powerpoint/2010/main" val="1138965389"/>
              </p:ext>
            </p:extLst>
          </p:nvPr>
        </p:nvGraphicFramePr>
        <p:xfrm>
          <a:off x="9944934" y="273696"/>
          <a:ext cx="1863655" cy="336332"/>
        </p:xfrm>
        <a:graphic>
          <a:graphicData uri="http://schemas.openxmlformats.org/presentationml/2006/ole">
            <mc:AlternateContent xmlns:mc="http://schemas.openxmlformats.org/markup-compatibility/2006">
              <mc:Choice xmlns:v="urn:schemas-microsoft-com:vml" Requires="v">
                <p:oleObj spid="_x0000_s32838" name="Image" r:id="rId3" imgW="19034640" imgH="3441240" progId="Photoshop.Image.16">
                  <p:embed/>
                </p:oleObj>
              </mc:Choice>
              <mc:Fallback>
                <p:oleObj name="Image" r:id="rId3" imgW="19034640" imgH="3441240" progId="Photoshop.Image.16">
                  <p:embed/>
                  <p:pic>
                    <p:nvPicPr>
                      <p:cNvPr id="2" name="Object 1"/>
                      <p:cNvPicPr/>
                      <p:nvPr/>
                    </p:nvPicPr>
                    <p:blipFill>
                      <a:blip r:embed="rId4"/>
                      <a:stretch>
                        <a:fillRect/>
                      </a:stretch>
                    </p:blipFill>
                    <p:spPr>
                      <a:xfrm>
                        <a:off x="9944934" y="273696"/>
                        <a:ext cx="1863655" cy="336332"/>
                      </a:xfrm>
                      <a:prstGeom prst="rect">
                        <a:avLst/>
                      </a:prstGeom>
                    </p:spPr>
                  </p:pic>
                </p:oleObj>
              </mc:Fallback>
            </mc:AlternateContent>
          </a:graphicData>
        </a:graphic>
      </p:graphicFrame>
    </p:spTree>
    <p:extLst>
      <p:ext uri="{BB962C8B-B14F-4D97-AF65-F5344CB8AC3E}">
        <p14:creationId xmlns:p14="http://schemas.microsoft.com/office/powerpoint/2010/main" val="19866419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27506"/>
            <a:ext cx="10515600" cy="1325563"/>
          </a:xfrm>
        </p:spPr>
        <p:txBody>
          <a:bodyPr>
            <a:normAutofit fontScale="90000"/>
          </a:bodyPr>
          <a:lstStyle/>
          <a:p>
            <a:r>
              <a:rPr lang="en-US" dirty="0"/>
              <a:t>- Real-time </a:t>
            </a:r>
            <a:r>
              <a:rPr lang="en-US" dirty="0" err="1"/>
              <a:t>netdata</a:t>
            </a:r>
            <a:r>
              <a:rPr lang="en-US" dirty="0"/>
              <a:t> transformation</a:t>
            </a:r>
            <a:br>
              <a:rPr lang="en-US" dirty="0"/>
            </a:br>
            <a:r>
              <a:rPr lang="en-US" dirty="0"/>
              <a:t>- Routing between Photon servers</a:t>
            </a:r>
            <a:br>
              <a:rPr lang="en-US" dirty="0"/>
            </a:br>
            <a:r>
              <a:rPr lang="en-US" dirty="0"/>
              <a:t>- </a:t>
            </a:r>
            <a:r>
              <a:rPr lang="en-US" dirty="0" err="1"/>
              <a:t>Stateful</a:t>
            </a:r>
            <a:r>
              <a:rPr lang="en-US" dirty="0"/>
              <a:t>, due to Photon protocol</a:t>
            </a:r>
          </a:p>
        </p:txBody>
      </p:sp>
      <p:sp>
        <p:nvSpPr>
          <p:cNvPr id="3" name="Title 1"/>
          <p:cNvSpPr txBox="1">
            <a:spLocks/>
          </p:cNvSpPr>
          <p:nvPr/>
        </p:nvSpPr>
        <p:spPr>
          <a:xfrm>
            <a:off x="838200" y="5457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Game Streams</a:t>
            </a:r>
          </a:p>
        </p:txBody>
      </p:sp>
      <p:sp>
        <p:nvSpPr>
          <p:cNvPr id="4" name="TextBox 3"/>
          <p:cNvSpPr txBox="1"/>
          <p:nvPr/>
        </p:nvSpPr>
        <p:spPr>
          <a:xfrm>
            <a:off x="1950972" y="1501943"/>
            <a:ext cx="8290056" cy="369332"/>
          </a:xfrm>
          <a:prstGeom prst="rect">
            <a:avLst/>
          </a:prstGeom>
          <a:noFill/>
        </p:spPr>
        <p:txBody>
          <a:bodyPr wrap="square" rtlCol="0">
            <a:spAutoFit/>
          </a:bodyPr>
          <a:lstStyle/>
          <a:p>
            <a:pPr algn="ctr"/>
            <a:r>
              <a:rPr lang="en-US" dirty="0"/>
              <a:t>Create a logical stream across Photon servers</a:t>
            </a:r>
          </a:p>
        </p:txBody>
      </p:sp>
      <p:graphicFrame>
        <p:nvGraphicFramePr>
          <p:cNvPr id="5" name="Object 4"/>
          <p:cNvGraphicFramePr>
            <a:graphicFrameLocks noChangeAspect="1"/>
          </p:cNvGraphicFramePr>
          <p:nvPr>
            <p:extLst>
              <p:ext uri="{D42A27DB-BD31-4B8C-83A1-F6EECF244321}">
                <p14:modId xmlns:p14="http://schemas.microsoft.com/office/powerpoint/2010/main" val="1138965389"/>
              </p:ext>
            </p:extLst>
          </p:nvPr>
        </p:nvGraphicFramePr>
        <p:xfrm>
          <a:off x="9944934" y="273696"/>
          <a:ext cx="1863655" cy="336332"/>
        </p:xfrm>
        <a:graphic>
          <a:graphicData uri="http://schemas.openxmlformats.org/presentationml/2006/ole">
            <mc:AlternateContent xmlns:mc="http://schemas.openxmlformats.org/markup-compatibility/2006">
              <mc:Choice xmlns:v="urn:schemas-microsoft-com:vml" Requires="v">
                <p:oleObj spid="_x0000_s33862" name="Image" r:id="rId4" imgW="19034640" imgH="3441240" progId="Photoshop.Image.16">
                  <p:embed/>
                </p:oleObj>
              </mc:Choice>
              <mc:Fallback>
                <p:oleObj name="Image" r:id="rId4" imgW="19034640" imgH="3441240" progId="Photoshop.Image.16">
                  <p:embed/>
                  <p:pic>
                    <p:nvPicPr>
                      <p:cNvPr id="2" name="Object 1"/>
                      <p:cNvPicPr/>
                      <p:nvPr/>
                    </p:nvPicPr>
                    <p:blipFill>
                      <a:blip r:embed="rId5"/>
                      <a:stretch>
                        <a:fillRect/>
                      </a:stretch>
                    </p:blipFill>
                    <p:spPr>
                      <a:xfrm>
                        <a:off x="9944934" y="273696"/>
                        <a:ext cx="1863655" cy="336332"/>
                      </a:xfrm>
                      <a:prstGeom prst="rect">
                        <a:avLst/>
                      </a:prstGeom>
                    </p:spPr>
                  </p:pic>
                </p:oleObj>
              </mc:Fallback>
            </mc:AlternateContent>
          </a:graphicData>
        </a:graphic>
      </p:graphicFrame>
    </p:spTree>
    <p:extLst>
      <p:ext uri="{BB962C8B-B14F-4D97-AF65-F5344CB8AC3E}">
        <p14:creationId xmlns:p14="http://schemas.microsoft.com/office/powerpoint/2010/main" val="32075802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7513" y="-279773"/>
            <a:ext cx="8957668" cy="6050996"/>
          </a:xfrm>
          <a:prstGeom prst="rect">
            <a:avLst/>
          </a:prstGeom>
        </p:spPr>
      </p:pic>
      <p:sp>
        <p:nvSpPr>
          <p:cNvPr id="5" name="TextBox 4"/>
          <p:cNvSpPr txBox="1"/>
          <p:nvPr/>
        </p:nvSpPr>
        <p:spPr>
          <a:xfrm>
            <a:off x="1772121" y="6045620"/>
            <a:ext cx="8637680" cy="584775"/>
          </a:xfrm>
          <a:prstGeom prst="rect">
            <a:avLst/>
          </a:prstGeom>
          <a:noFill/>
        </p:spPr>
        <p:txBody>
          <a:bodyPr wrap="square" rtlCol="0">
            <a:spAutoFit/>
          </a:bodyPr>
          <a:lstStyle/>
          <a:p>
            <a:pPr algn="ctr"/>
            <a:r>
              <a:rPr lang="en-US" sz="3200" dirty="0"/>
              <a:t>“Mirror User A to room R</a:t>
            </a:r>
            <a:r>
              <a:rPr lang="en-US" sz="2400" dirty="0"/>
              <a:t>2</a:t>
            </a:r>
            <a:r>
              <a:rPr lang="en-US" sz="3200" dirty="0"/>
              <a:t>”</a:t>
            </a:r>
          </a:p>
        </p:txBody>
      </p:sp>
      <p:graphicFrame>
        <p:nvGraphicFramePr>
          <p:cNvPr id="6" name="Object 5"/>
          <p:cNvGraphicFramePr>
            <a:graphicFrameLocks noChangeAspect="1"/>
          </p:cNvGraphicFramePr>
          <p:nvPr>
            <p:extLst>
              <p:ext uri="{D42A27DB-BD31-4B8C-83A1-F6EECF244321}">
                <p14:modId xmlns:p14="http://schemas.microsoft.com/office/powerpoint/2010/main" val="1138965389"/>
              </p:ext>
            </p:extLst>
          </p:nvPr>
        </p:nvGraphicFramePr>
        <p:xfrm>
          <a:off x="9944934" y="273696"/>
          <a:ext cx="1863655" cy="336332"/>
        </p:xfrm>
        <a:graphic>
          <a:graphicData uri="http://schemas.openxmlformats.org/presentationml/2006/ole">
            <mc:AlternateContent xmlns:mc="http://schemas.openxmlformats.org/markup-compatibility/2006">
              <mc:Choice xmlns:v="urn:schemas-microsoft-com:vml" Requires="v">
                <p:oleObj spid="_x0000_s14478" name="Image" r:id="rId4" imgW="19034640" imgH="3441240" progId="Photoshop.Image.16">
                  <p:embed/>
                </p:oleObj>
              </mc:Choice>
              <mc:Fallback>
                <p:oleObj name="Image" r:id="rId4" imgW="19034640" imgH="3441240" progId="Photoshop.Image.16">
                  <p:embed/>
                  <p:pic>
                    <p:nvPicPr>
                      <p:cNvPr id="2" name="Object 1"/>
                      <p:cNvPicPr/>
                      <p:nvPr/>
                    </p:nvPicPr>
                    <p:blipFill>
                      <a:blip r:embed="rId5"/>
                      <a:stretch>
                        <a:fillRect/>
                      </a:stretch>
                    </p:blipFill>
                    <p:spPr>
                      <a:xfrm>
                        <a:off x="9944934" y="273696"/>
                        <a:ext cx="1863655" cy="336332"/>
                      </a:xfrm>
                      <a:prstGeom prst="rect">
                        <a:avLst/>
                      </a:prstGeom>
                    </p:spPr>
                  </p:pic>
                </p:oleObj>
              </mc:Fallback>
            </mc:AlternateContent>
          </a:graphicData>
        </a:graphic>
      </p:graphicFrame>
    </p:spTree>
    <p:extLst>
      <p:ext uri="{BB962C8B-B14F-4D97-AF65-F5344CB8AC3E}">
        <p14:creationId xmlns:p14="http://schemas.microsoft.com/office/powerpoint/2010/main" val="37449999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1003" y="-223977"/>
            <a:ext cx="9484588" cy="6260072"/>
          </a:xfrm>
          <a:prstGeom prst="rect">
            <a:avLst/>
          </a:prstGeom>
        </p:spPr>
      </p:pic>
      <p:sp>
        <p:nvSpPr>
          <p:cNvPr id="5" name="TextBox 4"/>
          <p:cNvSpPr txBox="1"/>
          <p:nvPr/>
        </p:nvSpPr>
        <p:spPr>
          <a:xfrm>
            <a:off x="1772121" y="6045620"/>
            <a:ext cx="8637680" cy="584775"/>
          </a:xfrm>
          <a:prstGeom prst="rect">
            <a:avLst/>
          </a:prstGeom>
          <a:noFill/>
        </p:spPr>
        <p:txBody>
          <a:bodyPr wrap="square" rtlCol="0">
            <a:spAutoFit/>
          </a:bodyPr>
          <a:lstStyle/>
          <a:p>
            <a:pPr algn="ctr"/>
            <a:r>
              <a:rPr lang="en-US" sz="3200" dirty="0"/>
              <a:t>6 months later: “Capture User A”</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04393" y="4411812"/>
            <a:ext cx="528534" cy="377524"/>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1138965389"/>
              </p:ext>
            </p:extLst>
          </p:nvPr>
        </p:nvGraphicFramePr>
        <p:xfrm>
          <a:off x="9944934" y="273696"/>
          <a:ext cx="1863655" cy="336332"/>
        </p:xfrm>
        <a:graphic>
          <a:graphicData uri="http://schemas.openxmlformats.org/presentationml/2006/ole">
            <mc:AlternateContent xmlns:mc="http://schemas.openxmlformats.org/markup-compatibility/2006">
              <mc:Choice xmlns:v="urn:schemas-microsoft-com:vml" Requires="v">
                <p:oleObj spid="_x0000_s15503" name="Image" r:id="rId6" imgW="19034640" imgH="3441240" progId="Photoshop.Image.16">
                  <p:embed/>
                </p:oleObj>
              </mc:Choice>
              <mc:Fallback>
                <p:oleObj name="Image" r:id="rId6" imgW="19034640" imgH="3441240" progId="Photoshop.Image.16">
                  <p:embed/>
                  <p:pic>
                    <p:nvPicPr>
                      <p:cNvPr id="2" name="Object 1"/>
                      <p:cNvPicPr/>
                      <p:nvPr/>
                    </p:nvPicPr>
                    <p:blipFill>
                      <a:blip r:embed="rId7"/>
                      <a:stretch>
                        <a:fillRect/>
                      </a:stretch>
                    </p:blipFill>
                    <p:spPr>
                      <a:xfrm>
                        <a:off x="9944934" y="273696"/>
                        <a:ext cx="1863655" cy="336332"/>
                      </a:xfrm>
                      <a:prstGeom prst="rect">
                        <a:avLst/>
                      </a:prstGeom>
                    </p:spPr>
                  </p:pic>
                </p:oleObj>
              </mc:Fallback>
            </mc:AlternateContent>
          </a:graphicData>
        </a:graphic>
      </p:graphicFrame>
    </p:spTree>
    <p:extLst>
      <p:ext uri="{BB962C8B-B14F-4D97-AF65-F5344CB8AC3E}">
        <p14:creationId xmlns:p14="http://schemas.microsoft.com/office/powerpoint/2010/main" val="37928688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218"/>
            <a:ext cx="10515600" cy="1325563"/>
          </a:xfrm>
        </p:spPr>
        <p:txBody>
          <a:bodyPr/>
          <a:lstStyle/>
          <a:p>
            <a:pPr algn="ctr"/>
            <a:r>
              <a:rPr lang="en-US" dirty="0"/>
              <a:t>Job #2: Playbacks</a:t>
            </a:r>
          </a:p>
        </p:txBody>
      </p:sp>
      <p:graphicFrame>
        <p:nvGraphicFramePr>
          <p:cNvPr id="3" name="Object 2"/>
          <p:cNvGraphicFramePr>
            <a:graphicFrameLocks noChangeAspect="1"/>
          </p:cNvGraphicFramePr>
          <p:nvPr>
            <p:extLst>
              <p:ext uri="{D42A27DB-BD31-4B8C-83A1-F6EECF244321}">
                <p14:modId xmlns:p14="http://schemas.microsoft.com/office/powerpoint/2010/main" val="1138965389"/>
              </p:ext>
            </p:extLst>
          </p:nvPr>
        </p:nvGraphicFramePr>
        <p:xfrm>
          <a:off x="9944934" y="273696"/>
          <a:ext cx="1863655" cy="336332"/>
        </p:xfrm>
        <a:graphic>
          <a:graphicData uri="http://schemas.openxmlformats.org/presentationml/2006/ole">
            <mc:AlternateContent xmlns:mc="http://schemas.openxmlformats.org/markup-compatibility/2006">
              <mc:Choice xmlns:v="urn:schemas-microsoft-com:vml" Requires="v">
                <p:oleObj spid="_x0000_s34886" name="Image" r:id="rId3" imgW="19034640" imgH="3441240" progId="Photoshop.Image.16">
                  <p:embed/>
                </p:oleObj>
              </mc:Choice>
              <mc:Fallback>
                <p:oleObj name="Image" r:id="rId3" imgW="19034640" imgH="3441240" progId="Photoshop.Image.16">
                  <p:embed/>
                  <p:pic>
                    <p:nvPicPr>
                      <p:cNvPr id="2" name="Object 1"/>
                      <p:cNvPicPr/>
                      <p:nvPr/>
                    </p:nvPicPr>
                    <p:blipFill>
                      <a:blip r:embed="rId4"/>
                      <a:stretch>
                        <a:fillRect/>
                      </a:stretch>
                    </p:blipFill>
                    <p:spPr>
                      <a:xfrm>
                        <a:off x="9944934" y="273696"/>
                        <a:ext cx="1863655" cy="336332"/>
                      </a:xfrm>
                      <a:prstGeom prst="rect">
                        <a:avLst/>
                      </a:prstGeom>
                    </p:spPr>
                  </p:pic>
                </p:oleObj>
              </mc:Fallback>
            </mc:AlternateContent>
          </a:graphicData>
        </a:graphic>
      </p:graphicFrame>
    </p:spTree>
    <p:extLst>
      <p:ext uri="{BB962C8B-B14F-4D97-AF65-F5344CB8AC3E}">
        <p14:creationId xmlns:p14="http://schemas.microsoft.com/office/powerpoint/2010/main" val="983301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27506"/>
            <a:ext cx="10515600" cy="1325563"/>
          </a:xfrm>
        </p:spPr>
        <p:txBody>
          <a:bodyPr>
            <a:normAutofit fontScale="90000"/>
          </a:bodyPr>
          <a:lstStyle/>
          <a:p>
            <a:r>
              <a:rPr lang="en-US" dirty="0"/>
              <a:t>- Load capture data (Kafka/S3)</a:t>
            </a:r>
            <a:br>
              <a:rPr lang="en-US" dirty="0"/>
            </a:br>
            <a:r>
              <a:rPr lang="en-US" dirty="0"/>
              <a:t>- Timed emission</a:t>
            </a:r>
            <a:br>
              <a:rPr lang="en-US" dirty="0"/>
            </a:br>
            <a:r>
              <a:rPr lang="en-US" dirty="0"/>
              <a:t>- Checkpointing, looping, filtering</a:t>
            </a:r>
          </a:p>
        </p:txBody>
      </p:sp>
      <p:sp>
        <p:nvSpPr>
          <p:cNvPr id="3" name="Title 1"/>
          <p:cNvSpPr txBox="1">
            <a:spLocks/>
          </p:cNvSpPr>
          <p:nvPr/>
        </p:nvSpPr>
        <p:spPr>
          <a:xfrm>
            <a:off x="838200" y="5457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Playbacks</a:t>
            </a:r>
          </a:p>
        </p:txBody>
      </p:sp>
      <p:sp>
        <p:nvSpPr>
          <p:cNvPr id="4" name="TextBox 3"/>
          <p:cNvSpPr txBox="1"/>
          <p:nvPr/>
        </p:nvSpPr>
        <p:spPr>
          <a:xfrm>
            <a:off x="1950972" y="1501943"/>
            <a:ext cx="8290056" cy="369332"/>
          </a:xfrm>
          <a:prstGeom prst="rect">
            <a:avLst/>
          </a:prstGeom>
          <a:noFill/>
        </p:spPr>
        <p:txBody>
          <a:bodyPr wrap="square" rtlCol="0">
            <a:spAutoFit/>
          </a:bodyPr>
          <a:lstStyle/>
          <a:p>
            <a:pPr algn="ctr"/>
            <a:r>
              <a:rPr lang="en-US" dirty="0"/>
              <a:t>Replays captured data</a:t>
            </a:r>
          </a:p>
        </p:txBody>
      </p:sp>
      <p:graphicFrame>
        <p:nvGraphicFramePr>
          <p:cNvPr id="5" name="Object 4"/>
          <p:cNvGraphicFramePr>
            <a:graphicFrameLocks noChangeAspect="1"/>
          </p:cNvGraphicFramePr>
          <p:nvPr>
            <p:extLst>
              <p:ext uri="{D42A27DB-BD31-4B8C-83A1-F6EECF244321}">
                <p14:modId xmlns:p14="http://schemas.microsoft.com/office/powerpoint/2010/main" val="1138965389"/>
              </p:ext>
            </p:extLst>
          </p:nvPr>
        </p:nvGraphicFramePr>
        <p:xfrm>
          <a:off x="9944934" y="273696"/>
          <a:ext cx="1863655" cy="336332"/>
        </p:xfrm>
        <a:graphic>
          <a:graphicData uri="http://schemas.openxmlformats.org/presentationml/2006/ole">
            <mc:AlternateContent xmlns:mc="http://schemas.openxmlformats.org/markup-compatibility/2006">
              <mc:Choice xmlns:v="urn:schemas-microsoft-com:vml" Requires="v">
                <p:oleObj spid="_x0000_s35910" name="Image" r:id="rId3" imgW="19034640" imgH="3441240" progId="Photoshop.Image.16">
                  <p:embed/>
                </p:oleObj>
              </mc:Choice>
              <mc:Fallback>
                <p:oleObj name="Image" r:id="rId3" imgW="19034640" imgH="3441240" progId="Photoshop.Image.16">
                  <p:embed/>
                  <p:pic>
                    <p:nvPicPr>
                      <p:cNvPr id="2" name="Object 1"/>
                      <p:cNvPicPr/>
                      <p:nvPr/>
                    </p:nvPicPr>
                    <p:blipFill>
                      <a:blip r:embed="rId4"/>
                      <a:stretch>
                        <a:fillRect/>
                      </a:stretch>
                    </p:blipFill>
                    <p:spPr>
                      <a:xfrm>
                        <a:off x="9944934" y="273696"/>
                        <a:ext cx="1863655" cy="336332"/>
                      </a:xfrm>
                      <a:prstGeom prst="rect">
                        <a:avLst/>
                      </a:prstGeom>
                    </p:spPr>
                  </p:pic>
                </p:oleObj>
              </mc:Fallback>
            </mc:AlternateContent>
          </a:graphicData>
        </a:graphic>
      </p:graphicFrame>
    </p:spTree>
    <p:extLst>
      <p:ext uri="{BB962C8B-B14F-4D97-AF65-F5344CB8AC3E}">
        <p14:creationId xmlns:p14="http://schemas.microsoft.com/office/powerpoint/2010/main" val="8839400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824" y="487257"/>
            <a:ext cx="10382251" cy="5666527"/>
          </a:xfrm>
          <a:prstGeom prst="rect">
            <a:avLst/>
          </a:prstGeom>
        </p:spPr>
      </p:pic>
      <p:sp>
        <p:nvSpPr>
          <p:cNvPr id="5" name="TextBox 4"/>
          <p:cNvSpPr txBox="1"/>
          <p:nvPr/>
        </p:nvSpPr>
        <p:spPr>
          <a:xfrm>
            <a:off x="1772121" y="6045620"/>
            <a:ext cx="8637680" cy="584775"/>
          </a:xfrm>
          <a:prstGeom prst="rect">
            <a:avLst/>
          </a:prstGeom>
          <a:noFill/>
        </p:spPr>
        <p:txBody>
          <a:bodyPr wrap="square" rtlCol="0">
            <a:spAutoFit/>
          </a:bodyPr>
          <a:lstStyle/>
          <a:p>
            <a:pPr algn="ctr"/>
            <a:r>
              <a:rPr lang="en-US" sz="3200" dirty="0"/>
              <a:t>“Playback capture to room R</a:t>
            </a:r>
            <a:r>
              <a:rPr lang="en-US" dirty="0"/>
              <a:t>2</a:t>
            </a:r>
            <a:r>
              <a:rPr lang="en-US" sz="3200" dirty="0"/>
              <a:t>”</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2429" y="4366218"/>
            <a:ext cx="528534" cy="377524"/>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1138965389"/>
              </p:ext>
            </p:extLst>
          </p:nvPr>
        </p:nvGraphicFramePr>
        <p:xfrm>
          <a:off x="9944934" y="273696"/>
          <a:ext cx="1863655" cy="336332"/>
        </p:xfrm>
        <a:graphic>
          <a:graphicData uri="http://schemas.openxmlformats.org/presentationml/2006/ole">
            <mc:AlternateContent xmlns:mc="http://schemas.openxmlformats.org/markup-compatibility/2006">
              <mc:Choice xmlns:v="urn:schemas-microsoft-com:vml" Requires="v">
                <p:oleObj spid="_x0000_s18565" name="Image" r:id="rId5" imgW="19034640" imgH="3441240" progId="Photoshop.Image.16">
                  <p:embed/>
                </p:oleObj>
              </mc:Choice>
              <mc:Fallback>
                <p:oleObj name="Image" r:id="rId5" imgW="19034640" imgH="3441240" progId="Photoshop.Image.16">
                  <p:embed/>
                  <p:pic>
                    <p:nvPicPr>
                      <p:cNvPr id="2" name="Object 1"/>
                      <p:cNvPicPr/>
                      <p:nvPr/>
                    </p:nvPicPr>
                    <p:blipFill>
                      <a:blip r:embed="rId6"/>
                      <a:stretch>
                        <a:fillRect/>
                      </a:stretch>
                    </p:blipFill>
                    <p:spPr>
                      <a:xfrm>
                        <a:off x="9944934" y="273696"/>
                        <a:ext cx="1863655" cy="336332"/>
                      </a:xfrm>
                      <a:prstGeom prst="rect">
                        <a:avLst/>
                      </a:prstGeom>
                    </p:spPr>
                  </p:pic>
                </p:oleObj>
              </mc:Fallback>
            </mc:AlternateContent>
          </a:graphicData>
        </a:graphic>
      </p:graphicFrame>
    </p:spTree>
    <p:extLst>
      <p:ext uri="{BB962C8B-B14F-4D97-AF65-F5344CB8AC3E}">
        <p14:creationId xmlns:p14="http://schemas.microsoft.com/office/powerpoint/2010/main" val="23455680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33794" name="Picture 2" descr="https://s3.amazonaws.com/media-p.slid.es/uploads/374296/images/2739300/pasted-from-clipboard.pn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a:stretch>
        </p:blipFill>
        <p:spPr bwMode="auto">
          <a:xfrm>
            <a:off x="0" y="-1238556"/>
            <a:ext cx="12192000" cy="89119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304737" y="5220153"/>
            <a:ext cx="7582525" cy="830997"/>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lang="en-US" sz="4800" dirty="0">
                <a:solidFill>
                  <a:schemeClr val="bg1"/>
                </a:solidFill>
              </a:rPr>
              <a:t>Comfort and ease of use</a:t>
            </a:r>
          </a:p>
        </p:txBody>
      </p:sp>
      <p:pic>
        <p:nvPicPr>
          <p:cNvPr id="34818" name="Picture 2" descr="https://s3.amazonaws.com/media-p.slid.es/uploads/374296/images/2739332/pasted-from-clipboard.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601375" y="424421"/>
            <a:ext cx="4989250" cy="44128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41553" y="267025"/>
            <a:ext cx="1860362" cy="336329"/>
          </a:xfrm>
          <a:prstGeom prst="rect">
            <a:avLst/>
          </a:prstGeom>
        </p:spPr>
      </p:pic>
      <p:sp>
        <p:nvSpPr>
          <p:cNvPr id="7" name="TextBox 6"/>
          <p:cNvSpPr txBox="1"/>
          <p:nvPr/>
        </p:nvSpPr>
        <p:spPr>
          <a:xfrm>
            <a:off x="9525548" y="6236339"/>
            <a:ext cx="2345257" cy="369332"/>
          </a:xfrm>
          <a:prstGeom prst="rect">
            <a:avLst/>
          </a:prstGeom>
          <a:noFill/>
        </p:spPr>
        <p:txBody>
          <a:bodyPr wrap="none" rtlCol="0">
            <a:spAutoFit/>
          </a:bodyPr>
          <a:lstStyle/>
          <a:p>
            <a:r>
              <a:rPr lang="en-US" dirty="0">
                <a:solidFill>
                  <a:schemeClr val="bg1"/>
                </a:solidFill>
              </a:rPr>
              <a:t>https://altvr.com/kafka</a:t>
            </a:r>
          </a:p>
        </p:txBody>
      </p:sp>
    </p:spTree>
    <p:extLst>
      <p:ext uri="{BB962C8B-B14F-4D97-AF65-F5344CB8AC3E}">
        <p14:creationId xmlns:p14="http://schemas.microsoft.com/office/powerpoint/2010/main" val="36474934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049" y="215331"/>
            <a:ext cx="7985125" cy="5394531"/>
          </a:xfrm>
          <a:prstGeom prst="rect">
            <a:avLst/>
          </a:prstGeom>
        </p:spPr>
      </p:pic>
      <p:sp>
        <p:nvSpPr>
          <p:cNvPr id="6" name="TextBox 5"/>
          <p:cNvSpPr txBox="1"/>
          <p:nvPr/>
        </p:nvSpPr>
        <p:spPr>
          <a:xfrm>
            <a:off x="1772121" y="6045620"/>
            <a:ext cx="8637680" cy="584775"/>
          </a:xfrm>
          <a:prstGeom prst="rect">
            <a:avLst/>
          </a:prstGeom>
          <a:noFill/>
        </p:spPr>
        <p:txBody>
          <a:bodyPr wrap="square" rtlCol="0">
            <a:spAutoFit/>
          </a:bodyPr>
          <a:lstStyle/>
          <a:p>
            <a:pPr algn="ctr"/>
            <a:r>
              <a:rPr lang="en-US" sz="3200" dirty="0"/>
              <a:t>“Mirror User A to room R</a:t>
            </a:r>
            <a:r>
              <a:rPr lang="en-US" sz="2400" dirty="0"/>
              <a:t>2</a:t>
            </a:r>
            <a:r>
              <a:rPr lang="en-US" sz="3200" dirty="0"/>
              <a:t>”</a:t>
            </a:r>
          </a:p>
        </p:txBody>
      </p:sp>
      <p:graphicFrame>
        <p:nvGraphicFramePr>
          <p:cNvPr id="5" name="Object 4"/>
          <p:cNvGraphicFramePr>
            <a:graphicFrameLocks noChangeAspect="1"/>
          </p:cNvGraphicFramePr>
          <p:nvPr>
            <p:extLst>
              <p:ext uri="{D42A27DB-BD31-4B8C-83A1-F6EECF244321}">
                <p14:modId xmlns:p14="http://schemas.microsoft.com/office/powerpoint/2010/main" val="1138965389"/>
              </p:ext>
            </p:extLst>
          </p:nvPr>
        </p:nvGraphicFramePr>
        <p:xfrm>
          <a:off x="9944934" y="273696"/>
          <a:ext cx="1863655" cy="336332"/>
        </p:xfrm>
        <a:graphic>
          <a:graphicData uri="http://schemas.openxmlformats.org/presentationml/2006/ole">
            <mc:AlternateContent xmlns:mc="http://schemas.openxmlformats.org/markup-compatibility/2006">
              <mc:Choice xmlns:v="urn:schemas-microsoft-com:vml" Requires="v">
                <p:oleObj spid="_x0000_s19594" name="Image" r:id="rId4" imgW="19034640" imgH="3441240" progId="Photoshop.Image.16">
                  <p:embed/>
                </p:oleObj>
              </mc:Choice>
              <mc:Fallback>
                <p:oleObj name="Image" r:id="rId4" imgW="19034640" imgH="3441240" progId="Photoshop.Image.16">
                  <p:embed/>
                  <p:pic>
                    <p:nvPicPr>
                      <p:cNvPr id="2" name="Object 1"/>
                      <p:cNvPicPr/>
                      <p:nvPr/>
                    </p:nvPicPr>
                    <p:blipFill>
                      <a:blip r:embed="rId5"/>
                      <a:stretch>
                        <a:fillRect/>
                      </a:stretch>
                    </p:blipFill>
                    <p:spPr>
                      <a:xfrm>
                        <a:off x="9944934" y="273696"/>
                        <a:ext cx="1863655" cy="336332"/>
                      </a:xfrm>
                      <a:prstGeom prst="rect">
                        <a:avLst/>
                      </a:prstGeom>
                    </p:spPr>
                  </p:pic>
                </p:oleObj>
              </mc:Fallback>
            </mc:AlternateContent>
          </a:graphicData>
        </a:graphic>
      </p:graphicFrame>
    </p:spTree>
    <p:extLst>
      <p:ext uri="{BB962C8B-B14F-4D97-AF65-F5344CB8AC3E}">
        <p14:creationId xmlns:p14="http://schemas.microsoft.com/office/powerpoint/2010/main" val="16026599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3437"/>
            <a:ext cx="10515600" cy="1325563"/>
          </a:xfrm>
        </p:spPr>
        <p:txBody>
          <a:bodyPr>
            <a:normAutofit fontScale="90000"/>
          </a:bodyPr>
          <a:lstStyle/>
          <a:p>
            <a:r>
              <a:rPr lang="en-US" dirty="0"/>
              <a:t>- Build cohesive, re-usable topologies</a:t>
            </a:r>
            <a:br>
              <a:rPr lang="en-US" dirty="0"/>
            </a:br>
            <a:r>
              <a:rPr lang="en-US" dirty="0">
                <a:solidFill>
                  <a:schemeClr val="bg2"/>
                </a:solidFill>
              </a:rPr>
              <a:t>- Design for extendibility</a:t>
            </a:r>
            <a:br>
              <a:rPr lang="en-US" dirty="0">
                <a:solidFill>
                  <a:schemeClr val="bg2"/>
                </a:solidFill>
              </a:rPr>
            </a:br>
            <a:r>
              <a:rPr lang="en-US" dirty="0">
                <a:solidFill>
                  <a:schemeClr val="bg2"/>
                </a:solidFill>
              </a:rPr>
              <a:t>- Apply patterns + avoid pitfalls</a:t>
            </a:r>
          </a:p>
        </p:txBody>
      </p:sp>
      <p:sp>
        <p:nvSpPr>
          <p:cNvPr id="3" name="Title 1"/>
          <p:cNvSpPr txBox="1">
            <a:spLocks/>
          </p:cNvSpPr>
          <p:nvPr/>
        </p:nvSpPr>
        <p:spPr>
          <a:xfrm>
            <a:off x="838200" y="5457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Kafka Streams API</a:t>
            </a:r>
          </a:p>
        </p:txBody>
      </p:sp>
      <p:sp>
        <p:nvSpPr>
          <p:cNvPr id="5" name="Title 1"/>
          <p:cNvSpPr txBox="1">
            <a:spLocks/>
          </p:cNvSpPr>
          <p:nvPr/>
        </p:nvSpPr>
        <p:spPr>
          <a:xfrm>
            <a:off x="838200" y="3828306"/>
            <a:ext cx="10515600" cy="261209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err="1"/>
              <a:t>GameStreams</a:t>
            </a:r>
            <a:r>
              <a:rPr lang="en-US" sz="2800" dirty="0"/>
              <a:t> job allows:</a:t>
            </a:r>
          </a:p>
          <a:p>
            <a:pPr marL="457200" indent="-457200">
              <a:buFontTx/>
              <a:buChar char="-"/>
            </a:pPr>
            <a:r>
              <a:rPr lang="en-US" sz="2800" dirty="0"/>
              <a:t>User capture/mirroring</a:t>
            </a:r>
          </a:p>
          <a:p>
            <a:pPr marL="457200" indent="-457200">
              <a:buFontTx/>
              <a:buChar char="-"/>
            </a:pPr>
            <a:r>
              <a:rPr lang="en-US" sz="2800" dirty="0" err="1"/>
              <a:t>Interactable</a:t>
            </a:r>
            <a:r>
              <a:rPr lang="en-US" sz="2800" dirty="0"/>
              <a:t> object capture/mirroring</a:t>
            </a:r>
          </a:p>
          <a:p>
            <a:pPr marL="457200" indent="-457200">
              <a:buFontTx/>
              <a:buChar char="-"/>
            </a:pPr>
            <a:r>
              <a:rPr lang="en-US" sz="2800" dirty="0"/>
              <a:t>VoIP, avatar transforms, VR </a:t>
            </a:r>
            <a:r>
              <a:rPr lang="en-US" sz="2800" dirty="0" err="1"/>
              <a:t>emojis</a:t>
            </a:r>
            <a:r>
              <a:rPr lang="en-US" sz="2800" dirty="0"/>
              <a:t> payloads</a:t>
            </a:r>
          </a:p>
          <a:p>
            <a:pPr marL="457200" indent="-457200">
              <a:buFontTx/>
              <a:buChar char="-"/>
            </a:pPr>
            <a:r>
              <a:rPr lang="en-US" sz="2800" dirty="0"/>
              <a:t>Entire room capture/mirroring</a:t>
            </a:r>
          </a:p>
        </p:txBody>
      </p:sp>
      <p:graphicFrame>
        <p:nvGraphicFramePr>
          <p:cNvPr id="6" name="Object 5"/>
          <p:cNvGraphicFramePr>
            <a:graphicFrameLocks noChangeAspect="1"/>
          </p:cNvGraphicFramePr>
          <p:nvPr>
            <p:extLst>
              <p:ext uri="{D42A27DB-BD31-4B8C-83A1-F6EECF244321}">
                <p14:modId xmlns:p14="http://schemas.microsoft.com/office/powerpoint/2010/main" val="1138965389"/>
              </p:ext>
            </p:extLst>
          </p:nvPr>
        </p:nvGraphicFramePr>
        <p:xfrm>
          <a:off x="9944934" y="273696"/>
          <a:ext cx="1863655" cy="336332"/>
        </p:xfrm>
        <a:graphic>
          <a:graphicData uri="http://schemas.openxmlformats.org/presentationml/2006/ole">
            <mc:AlternateContent xmlns:mc="http://schemas.openxmlformats.org/markup-compatibility/2006">
              <mc:Choice xmlns:v="urn:schemas-microsoft-com:vml" Requires="v">
                <p:oleObj spid="_x0000_s36934" name="Image" r:id="rId3" imgW="19034640" imgH="3441240" progId="Photoshop.Image.16">
                  <p:embed/>
                </p:oleObj>
              </mc:Choice>
              <mc:Fallback>
                <p:oleObj name="Image" r:id="rId3" imgW="19034640" imgH="3441240" progId="Photoshop.Image.16">
                  <p:embed/>
                  <p:pic>
                    <p:nvPicPr>
                      <p:cNvPr id="2" name="Object 1"/>
                      <p:cNvPicPr/>
                      <p:nvPr/>
                    </p:nvPicPr>
                    <p:blipFill>
                      <a:blip r:embed="rId4"/>
                      <a:stretch>
                        <a:fillRect/>
                      </a:stretch>
                    </p:blipFill>
                    <p:spPr>
                      <a:xfrm>
                        <a:off x="9944934" y="273696"/>
                        <a:ext cx="1863655" cy="336332"/>
                      </a:xfrm>
                      <a:prstGeom prst="rect">
                        <a:avLst/>
                      </a:prstGeom>
                    </p:spPr>
                  </p:pic>
                </p:oleObj>
              </mc:Fallback>
            </mc:AlternateContent>
          </a:graphicData>
        </a:graphic>
      </p:graphicFrame>
    </p:spTree>
    <p:extLst>
      <p:ext uri="{BB962C8B-B14F-4D97-AF65-F5344CB8AC3E}">
        <p14:creationId xmlns:p14="http://schemas.microsoft.com/office/powerpoint/2010/main" val="5555647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3437"/>
            <a:ext cx="10515600" cy="1325563"/>
          </a:xfrm>
        </p:spPr>
        <p:txBody>
          <a:bodyPr>
            <a:normAutofit fontScale="90000"/>
          </a:bodyPr>
          <a:lstStyle/>
          <a:p>
            <a:r>
              <a:rPr lang="en-US" dirty="0">
                <a:solidFill>
                  <a:schemeClr val="bg2"/>
                </a:solidFill>
              </a:rPr>
              <a:t>- Build cohesive, re-usable topologies</a:t>
            </a:r>
            <a:br>
              <a:rPr lang="en-US" dirty="0">
                <a:solidFill>
                  <a:schemeClr val="bg2"/>
                </a:solidFill>
              </a:rPr>
            </a:br>
            <a:r>
              <a:rPr lang="en-US" dirty="0"/>
              <a:t>- Design for extensibility</a:t>
            </a:r>
            <a:br>
              <a:rPr lang="en-US" dirty="0"/>
            </a:br>
            <a:r>
              <a:rPr lang="en-US" dirty="0">
                <a:solidFill>
                  <a:schemeClr val="bg2"/>
                </a:solidFill>
              </a:rPr>
              <a:t>- Apply patterns + avoid pitfalls</a:t>
            </a:r>
          </a:p>
        </p:txBody>
      </p:sp>
      <p:sp>
        <p:nvSpPr>
          <p:cNvPr id="3" name="Title 1"/>
          <p:cNvSpPr txBox="1">
            <a:spLocks/>
          </p:cNvSpPr>
          <p:nvPr/>
        </p:nvSpPr>
        <p:spPr>
          <a:xfrm>
            <a:off x="838200" y="5457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Kafka Streams API</a:t>
            </a:r>
          </a:p>
        </p:txBody>
      </p:sp>
      <p:sp>
        <p:nvSpPr>
          <p:cNvPr id="5" name="Title 1"/>
          <p:cNvSpPr txBox="1">
            <a:spLocks/>
          </p:cNvSpPr>
          <p:nvPr/>
        </p:nvSpPr>
        <p:spPr>
          <a:xfrm>
            <a:off x="838200" y="3828306"/>
            <a:ext cx="10515600" cy="261209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Tx/>
              <a:buChar char="-"/>
            </a:pPr>
            <a:r>
              <a:rPr lang="en-US" sz="2800" dirty="0"/>
              <a:t>Design names, record types generically</a:t>
            </a:r>
          </a:p>
          <a:p>
            <a:pPr marL="457200" indent="-457200">
              <a:buFontTx/>
              <a:buChar char="-"/>
            </a:pPr>
            <a:r>
              <a:rPr lang="en-US" sz="2800" dirty="0"/>
              <a:t>Build in mechanisms for parameterization + control</a:t>
            </a:r>
          </a:p>
          <a:p>
            <a:pPr marL="457200" indent="-457200">
              <a:buFontTx/>
              <a:buChar char="-"/>
            </a:pPr>
            <a:r>
              <a:rPr lang="en-US" sz="2800" dirty="0"/>
              <a:t>Use </a:t>
            </a:r>
            <a:r>
              <a:rPr lang="en-US" sz="2800" dirty="0" err="1"/>
              <a:t>avro</a:t>
            </a:r>
            <a:r>
              <a:rPr lang="en-US" sz="2800" dirty="0"/>
              <a:t> and schema registry</a:t>
            </a:r>
          </a:p>
          <a:p>
            <a:pPr marL="457200" indent="-457200">
              <a:buFontTx/>
              <a:buChar char="-"/>
            </a:pPr>
            <a:r>
              <a:rPr lang="en-US" sz="2800" dirty="0"/>
              <a:t>Job code is not throwaway! Build accordingly</a:t>
            </a:r>
          </a:p>
        </p:txBody>
      </p:sp>
      <p:graphicFrame>
        <p:nvGraphicFramePr>
          <p:cNvPr id="6" name="Object 5"/>
          <p:cNvGraphicFramePr>
            <a:graphicFrameLocks noChangeAspect="1"/>
          </p:cNvGraphicFramePr>
          <p:nvPr>
            <p:extLst>
              <p:ext uri="{D42A27DB-BD31-4B8C-83A1-F6EECF244321}">
                <p14:modId xmlns:p14="http://schemas.microsoft.com/office/powerpoint/2010/main" val="1138965389"/>
              </p:ext>
            </p:extLst>
          </p:nvPr>
        </p:nvGraphicFramePr>
        <p:xfrm>
          <a:off x="9944934" y="273696"/>
          <a:ext cx="1863655" cy="336332"/>
        </p:xfrm>
        <a:graphic>
          <a:graphicData uri="http://schemas.openxmlformats.org/presentationml/2006/ole">
            <mc:AlternateContent xmlns:mc="http://schemas.openxmlformats.org/markup-compatibility/2006">
              <mc:Choice xmlns:v="urn:schemas-microsoft-com:vml" Requires="v">
                <p:oleObj spid="_x0000_s37958" name="Image" r:id="rId4" imgW="19034640" imgH="3441240" progId="Photoshop.Image.16">
                  <p:embed/>
                </p:oleObj>
              </mc:Choice>
              <mc:Fallback>
                <p:oleObj name="Image" r:id="rId4" imgW="19034640" imgH="3441240" progId="Photoshop.Image.16">
                  <p:embed/>
                  <p:pic>
                    <p:nvPicPr>
                      <p:cNvPr id="2" name="Object 1"/>
                      <p:cNvPicPr/>
                      <p:nvPr/>
                    </p:nvPicPr>
                    <p:blipFill>
                      <a:blip r:embed="rId5"/>
                      <a:stretch>
                        <a:fillRect/>
                      </a:stretch>
                    </p:blipFill>
                    <p:spPr>
                      <a:xfrm>
                        <a:off x="9944934" y="273696"/>
                        <a:ext cx="1863655" cy="336332"/>
                      </a:xfrm>
                      <a:prstGeom prst="rect">
                        <a:avLst/>
                      </a:prstGeom>
                    </p:spPr>
                  </p:pic>
                </p:oleObj>
              </mc:Fallback>
            </mc:AlternateContent>
          </a:graphicData>
        </a:graphic>
      </p:graphicFrame>
    </p:spTree>
    <p:extLst>
      <p:ext uri="{BB962C8B-B14F-4D97-AF65-F5344CB8AC3E}">
        <p14:creationId xmlns:p14="http://schemas.microsoft.com/office/powerpoint/2010/main" val="9633452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extBox 1"/>
          <p:cNvSpPr txBox="1"/>
          <p:nvPr/>
        </p:nvSpPr>
        <p:spPr>
          <a:xfrm>
            <a:off x="5042666" y="3013501"/>
            <a:ext cx="2106667" cy="830997"/>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4800" dirty="0">
                <a:solidFill>
                  <a:schemeClr val="bg1"/>
                </a:solidFill>
              </a:rPr>
              <a:t>Demo!</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1553" y="267025"/>
            <a:ext cx="1860362" cy="336329"/>
          </a:xfrm>
          <a:prstGeom prst="rect">
            <a:avLst/>
          </a:prstGeom>
        </p:spPr>
      </p:pic>
      <p:sp>
        <p:nvSpPr>
          <p:cNvPr id="5" name="TextBox 4"/>
          <p:cNvSpPr txBox="1"/>
          <p:nvPr/>
        </p:nvSpPr>
        <p:spPr>
          <a:xfrm>
            <a:off x="9525548" y="6236339"/>
            <a:ext cx="2345257" cy="369332"/>
          </a:xfrm>
          <a:prstGeom prst="rect">
            <a:avLst/>
          </a:prstGeom>
          <a:noFill/>
        </p:spPr>
        <p:txBody>
          <a:bodyPr wrap="none" rtlCol="0">
            <a:spAutoFit/>
          </a:bodyPr>
          <a:lstStyle/>
          <a:p>
            <a:r>
              <a:rPr lang="en-US" dirty="0">
                <a:solidFill>
                  <a:schemeClr val="bg1"/>
                </a:solidFill>
              </a:rPr>
              <a:t>https://altvr.com/kafka</a:t>
            </a:r>
          </a:p>
        </p:txBody>
      </p:sp>
    </p:spTree>
    <p:extLst>
      <p:ext uri="{BB962C8B-B14F-4D97-AF65-F5344CB8AC3E}">
        <p14:creationId xmlns:p14="http://schemas.microsoft.com/office/powerpoint/2010/main" val="32320115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218"/>
            <a:ext cx="10515600" cy="1325563"/>
          </a:xfrm>
        </p:spPr>
        <p:txBody>
          <a:bodyPr/>
          <a:lstStyle/>
          <a:p>
            <a:pPr algn="ctr"/>
            <a:r>
              <a:rPr lang="en-US" dirty="0"/>
              <a:t>Patterns + Pitfalls</a:t>
            </a:r>
          </a:p>
        </p:txBody>
      </p:sp>
      <p:graphicFrame>
        <p:nvGraphicFramePr>
          <p:cNvPr id="3" name="Object 2"/>
          <p:cNvGraphicFramePr>
            <a:graphicFrameLocks noChangeAspect="1"/>
          </p:cNvGraphicFramePr>
          <p:nvPr>
            <p:extLst>
              <p:ext uri="{D42A27DB-BD31-4B8C-83A1-F6EECF244321}">
                <p14:modId xmlns:p14="http://schemas.microsoft.com/office/powerpoint/2010/main" val="1138965389"/>
              </p:ext>
            </p:extLst>
          </p:nvPr>
        </p:nvGraphicFramePr>
        <p:xfrm>
          <a:off x="9944934" y="273696"/>
          <a:ext cx="1863655" cy="336332"/>
        </p:xfrm>
        <a:graphic>
          <a:graphicData uri="http://schemas.openxmlformats.org/presentationml/2006/ole">
            <mc:AlternateContent xmlns:mc="http://schemas.openxmlformats.org/markup-compatibility/2006">
              <mc:Choice xmlns:v="urn:schemas-microsoft-com:vml" Requires="v">
                <p:oleObj spid="_x0000_s38982" name="Image" r:id="rId3" imgW="19034640" imgH="3441240" progId="Photoshop.Image.16">
                  <p:embed/>
                </p:oleObj>
              </mc:Choice>
              <mc:Fallback>
                <p:oleObj name="Image" r:id="rId3" imgW="19034640" imgH="3441240" progId="Photoshop.Image.16">
                  <p:embed/>
                  <p:pic>
                    <p:nvPicPr>
                      <p:cNvPr id="2" name="Object 1"/>
                      <p:cNvPicPr/>
                      <p:nvPr/>
                    </p:nvPicPr>
                    <p:blipFill>
                      <a:blip r:embed="rId4"/>
                      <a:stretch>
                        <a:fillRect/>
                      </a:stretch>
                    </p:blipFill>
                    <p:spPr>
                      <a:xfrm>
                        <a:off x="9944934" y="273696"/>
                        <a:ext cx="1863655" cy="336332"/>
                      </a:xfrm>
                      <a:prstGeom prst="rect">
                        <a:avLst/>
                      </a:prstGeom>
                    </p:spPr>
                  </p:pic>
                </p:oleObj>
              </mc:Fallback>
            </mc:AlternateContent>
          </a:graphicData>
        </a:graphic>
      </p:graphicFrame>
    </p:spTree>
    <p:extLst>
      <p:ext uri="{BB962C8B-B14F-4D97-AF65-F5344CB8AC3E}">
        <p14:creationId xmlns:p14="http://schemas.microsoft.com/office/powerpoint/2010/main" val="22609417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218"/>
            <a:ext cx="10515600" cy="1325563"/>
          </a:xfrm>
        </p:spPr>
        <p:txBody>
          <a:bodyPr/>
          <a:lstStyle/>
          <a:p>
            <a:pPr algn="ctr"/>
            <a:r>
              <a:rPr lang="en-US" dirty="0"/>
              <a:t>Patterns</a:t>
            </a:r>
            <a:r>
              <a:rPr lang="en-US" dirty="0">
                <a:solidFill>
                  <a:schemeClr val="bg1">
                    <a:lumMod val="85000"/>
                  </a:schemeClr>
                </a:solidFill>
              </a:rPr>
              <a:t> + Pitfalls</a:t>
            </a:r>
          </a:p>
        </p:txBody>
      </p:sp>
      <p:graphicFrame>
        <p:nvGraphicFramePr>
          <p:cNvPr id="3" name="Object 2"/>
          <p:cNvGraphicFramePr>
            <a:graphicFrameLocks noChangeAspect="1"/>
          </p:cNvGraphicFramePr>
          <p:nvPr>
            <p:extLst>
              <p:ext uri="{D42A27DB-BD31-4B8C-83A1-F6EECF244321}">
                <p14:modId xmlns:p14="http://schemas.microsoft.com/office/powerpoint/2010/main" val="1138965389"/>
              </p:ext>
            </p:extLst>
          </p:nvPr>
        </p:nvGraphicFramePr>
        <p:xfrm>
          <a:off x="9944934" y="273696"/>
          <a:ext cx="1863655" cy="336332"/>
        </p:xfrm>
        <a:graphic>
          <a:graphicData uri="http://schemas.openxmlformats.org/presentationml/2006/ole">
            <mc:AlternateContent xmlns:mc="http://schemas.openxmlformats.org/markup-compatibility/2006">
              <mc:Choice xmlns:v="urn:schemas-microsoft-com:vml" Requires="v">
                <p:oleObj spid="_x0000_s40006" name="Image" r:id="rId3" imgW="19034640" imgH="3441240" progId="Photoshop.Image.16">
                  <p:embed/>
                </p:oleObj>
              </mc:Choice>
              <mc:Fallback>
                <p:oleObj name="Image" r:id="rId3" imgW="19034640" imgH="3441240" progId="Photoshop.Image.16">
                  <p:embed/>
                  <p:pic>
                    <p:nvPicPr>
                      <p:cNvPr id="2" name="Object 1"/>
                      <p:cNvPicPr/>
                      <p:nvPr/>
                    </p:nvPicPr>
                    <p:blipFill>
                      <a:blip r:embed="rId4"/>
                      <a:stretch>
                        <a:fillRect/>
                      </a:stretch>
                    </p:blipFill>
                    <p:spPr>
                      <a:xfrm>
                        <a:off x="9944934" y="273696"/>
                        <a:ext cx="1863655" cy="336332"/>
                      </a:xfrm>
                      <a:prstGeom prst="rect">
                        <a:avLst/>
                      </a:prstGeom>
                    </p:spPr>
                  </p:pic>
                </p:oleObj>
              </mc:Fallback>
            </mc:AlternateContent>
          </a:graphicData>
        </a:graphic>
      </p:graphicFrame>
    </p:spTree>
    <p:extLst>
      <p:ext uri="{BB962C8B-B14F-4D97-AF65-F5344CB8AC3E}">
        <p14:creationId xmlns:p14="http://schemas.microsoft.com/office/powerpoint/2010/main" val="37745880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21418"/>
            <a:ext cx="10515600" cy="1325563"/>
          </a:xfrm>
        </p:spPr>
        <p:txBody>
          <a:bodyPr>
            <a:normAutofit/>
          </a:bodyPr>
          <a:lstStyle/>
          <a:p>
            <a:r>
              <a:rPr lang="en-US" dirty="0"/>
              <a:t>Config </a:t>
            </a:r>
            <a:r>
              <a:rPr lang="en-US" dirty="0" err="1"/>
              <a:t>KTables</a:t>
            </a:r>
            <a:br>
              <a:rPr lang="en-US" dirty="0"/>
            </a:br>
            <a:r>
              <a:rPr lang="en-US" sz="1800" dirty="0"/>
              <a:t>Drive job behavior via OLTP state</a:t>
            </a:r>
            <a:br>
              <a:rPr lang="en-US" sz="1800" dirty="0"/>
            </a:br>
            <a:r>
              <a:rPr lang="en-US" sz="1800" dirty="0"/>
              <a:t>In our case, users interact with Rails API to control mirroring + captures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000" y="2426828"/>
            <a:ext cx="7154023" cy="3125062"/>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3081" y="3485228"/>
            <a:ext cx="4436119" cy="3125062"/>
          </a:xfrm>
          <a:prstGeom prst="rect">
            <a:avLst/>
          </a:prstGeom>
        </p:spPr>
      </p:pic>
      <p:graphicFrame>
        <p:nvGraphicFramePr>
          <p:cNvPr id="5" name="Object 4"/>
          <p:cNvGraphicFramePr>
            <a:graphicFrameLocks noChangeAspect="1"/>
          </p:cNvGraphicFramePr>
          <p:nvPr>
            <p:extLst>
              <p:ext uri="{D42A27DB-BD31-4B8C-83A1-F6EECF244321}">
                <p14:modId xmlns:p14="http://schemas.microsoft.com/office/powerpoint/2010/main" val="1138965389"/>
              </p:ext>
            </p:extLst>
          </p:nvPr>
        </p:nvGraphicFramePr>
        <p:xfrm>
          <a:off x="9944934" y="273696"/>
          <a:ext cx="1863655" cy="336332"/>
        </p:xfrm>
        <a:graphic>
          <a:graphicData uri="http://schemas.openxmlformats.org/presentationml/2006/ole">
            <mc:AlternateContent xmlns:mc="http://schemas.openxmlformats.org/markup-compatibility/2006">
              <mc:Choice xmlns:v="urn:schemas-microsoft-com:vml" Requires="v">
                <p:oleObj spid="_x0000_s41030" name="Image" r:id="rId6" imgW="19034640" imgH="3441240" progId="Photoshop.Image.16">
                  <p:embed/>
                </p:oleObj>
              </mc:Choice>
              <mc:Fallback>
                <p:oleObj name="Image" r:id="rId6" imgW="19034640" imgH="3441240" progId="Photoshop.Image.16">
                  <p:embed/>
                  <p:pic>
                    <p:nvPicPr>
                      <p:cNvPr id="2" name="Object 1"/>
                      <p:cNvPicPr/>
                      <p:nvPr/>
                    </p:nvPicPr>
                    <p:blipFill>
                      <a:blip r:embed="rId7"/>
                      <a:stretch>
                        <a:fillRect/>
                      </a:stretch>
                    </p:blipFill>
                    <p:spPr>
                      <a:xfrm>
                        <a:off x="9944934" y="273696"/>
                        <a:ext cx="1863655" cy="336332"/>
                      </a:xfrm>
                      <a:prstGeom prst="rect">
                        <a:avLst/>
                      </a:prstGeom>
                    </p:spPr>
                  </p:pic>
                </p:oleObj>
              </mc:Fallback>
            </mc:AlternateContent>
          </a:graphicData>
        </a:graphic>
      </p:graphicFrame>
    </p:spTree>
    <p:extLst>
      <p:ext uri="{BB962C8B-B14F-4D97-AF65-F5344CB8AC3E}">
        <p14:creationId xmlns:p14="http://schemas.microsoft.com/office/powerpoint/2010/main" val="7161918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 y="866416"/>
            <a:ext cx="10858261" cy="4970950"/>
          </a:xfrm>
          <a:prstGeom prst="rect">
            <a:avLst/>
          </a:prstGeom>
        </p:spPr>
      </p:pic>
      <p:sp>
        <p:nvSpPr>
          <p:cNvPr id="5" name="Rectangle 4"/>
          <p:cNvSpPr/>
          <p:nvPr/>
        </p:nvSpPr>
        <p:spPr>
          <a:xfrm>
            <a:off x="1146375" y="2572831"/>
            <a:ext cx="2772000" cy="1108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865061" y="2529796"/>
            <a:ext cx="2772000" cy="1523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211800" y="5388045"/>
            <a:ext cx="10515600" cy="1325563"/>
          </a:xfrm>
        </p:spPr>
        <p:txBody>
          <a:bodyPr>
            <a:normAutofit/>
          </a:bodyPr>
          <a:lstStyle/>
          <a:p>
            <a:r>
              <a:rPr lang="en-US" sz="2700" dirty="0"/>
              <a:t>KIP-99 Global Tables</a:t>
            </a:r>
            <a:br>
              <a:rPr lang="en-US" dirty="0"/>
            </a:br>
            <a:r>
              <a:rPr lang="en-US" sz="1300" dirty="0">
                <a:hlinkClick r:id="rId4"/>
              </a:rPr>
              <a:t>https://cwiki.apache.org/confluence/display/KAFKA/KIP-99%3A+Add+Global+Tables+to+Kafka+Streams</a:t>
            </a:r>
            <a:endParaRPr lang="en-US" sz="1300" dirty="0"/>
          </a:p>
        </p:txBody>
      </p:sp>
      <p:graphicFrame>
        <p:nvGraphicFramePr>
          <p:cNvPr id="8" name="Object 7"/>
          <p:cNvGraphicFramePr>
            <a:graphicFrameLocks noChangeAspect="1"/>
          </p:cNvGraphicFramePr>
          <p:nvPr>
            <p:extLst>
              <p:ext uri="{D42A27DB-BD31-4B8C-83A1-F6EECF244321}">
                <p14:modId xmlns:p14="http://schemas.microsoft.com/office/powerpoint/2010/main" val="1138965389"/>
              </p:ext>
            </p:extLst>
          </p:nvPr>
        </p:nvGraphicFramePr>
        <p:xfrm>
          <a:off x="9944934" y="273696"/>
          <a:ext cx="1863655" cy="336332"/>
        </p:xfrm>
        <a:graphic>
          <a:graphicData uri="http://schemas.openxmlformats.org/presentationml/2006/ole">
            <mc:AlternateContent xmlns:mc="http://schemas.openxmlformats.org/markup-compatibility/2006">
              <mc:Choice xmlns:v="urn:schemas-microsoft-com:vml" Requires="v">
                <p:oleObj spid="_x0000_s23692" name="Image" r:id="rId5" imgW="19034640" imgH="3441240" progId="Photoshop.Image.16">
                  <p:embed/>
                </p:oleObj>
              </mc:Choice>
              <mc:Fallback>
                <p:oleObj name="Image" r:id="rId5" imgW="19034640" imgH="3441240" progId="Photoshop.Image.16">
                  <p:embed/>
                  <p:pic>
                    <p:nvPicPr>
                      <p:cNvPr id="2" name="Object 1"/>
                      <p:cNvPicPr/>
                      <p:nvPr/>
                    </p:nvPicPr>
                    <p:blipFill>
                      <a:blip r:embed="rId6"/>
                      <a:stretch>
                        <a:fillRect/>
                      </a:stretch>
                    </p:blipFill>
                    <p:spPr>
                      <a:xfrm>
                        <a:off x="9944934" y="273696"/>
                        <a:ext cx="1863655" cy="336332"/>
                      </a:xfrm>
                      <a:prstGeom prst="rect">
                        <a:avLst/>
                      </a:prstGeom>
                    </p:spPr>
                  </p:pic>
                </p:oleObj>
              </mc:Fallback>
            </mc:AlternateContent>
          </a:graphicData>
        </a:graphic>
      </p:graphicFrame>
    </p:spTree>
    <p:extLst>
      <p:ext uri="{BB962C8B-B14F-4D97-AF65-F5344CB8AC3E}">
        <p14:creationId xmlns:p14="http://schemas.microsoft.com/office/powerpoint/2010/main" val="33841777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218"/>
            <a:ext cx="10515600" cy="1325563"/>
          </a:xfrm>
        </p:spPr>
        <p:txBody>
          <a:bodyPr>
            <a:normAutofit fontScale="90000"/>
          </a:bodyPr>
          <a:lstStyle/>
          <a:p>
            <a:r>
              <a:rPr lang="en-US" dirty="0"/>
              <a:t>Prefer declarative OLTP table state</a:t>
            </a:r>
            <a:br>
              <a:rPr lang="en-US" dirty="0"/>
            </a:br>
            <a:br>
              <a:rPr lang="en-US" dirty="0"/>
            </a:br>
            <a:r>
              <a:rPr lang="en-US" sz="1800" dirty="0"/>
              <a:t>Database tables state should describe “how the world should be” not “steps to perform”</a:t>
            </a:r>
            <a:br>
              <a:rPr lang="en-US" sz="1800" dirty="0"/>
            </a:br>
            <a:r>
              <a:rPr lang="en-US" sz="1800" dirty="0"/>
              <a:t>Job’s duty is to make the world look like the one desired</a:t>
            </a:r>
            <a:br>
              <a:rPr lang="en-US" sz="1800" dirty="0"/>
            </a:br>
            <a:br>
              <a:rPr lang="en-US" sz="1800" dirty="0"/>
            </a:br>
            <a:r>
              <a:rPr lang="en-US" sz="1800" dirty="0"/>
              <a:t>“A stream should exist from playback A to room B” not</a:t>
            </a:r>
            <a:br>
              <a:rPr lang="en-US" sz="1800" dirty="0"/>
            </a:br>
            <a:r>
              <a:rPr lang="en-US" sz="1800" dirty="0"/>
              <a:t>“Right now, create a stream from playback A to room B”</a:t>
            </a:r>
            <a:br>
              <a:rPr lang="en-US" sz="1800" dirty="0"/>
            </a:br>
            <a:br>
              <a:rPr lang="en-US" sz="1800" dirty="0"/>
            </a:br>
            <a:r>
              <a:rPr lang="en-US" sz="1800" dirty="0"/>
              <a:t>Straightforward to test + verify: does desired world match up with reality?</a:t>
            </a:r>
            <a:br>
              <a:rPr lang="en-US" sz="1800" dirty="0"/>
            </a:br>
            <a:r>
              <a:rPr lang="en-US" sz="1800" dirty="0"/>
              <a:t>Easier to reason about in failure cases</a:t>
            </a:r>
          </a:p>
        </p:txBody>
      </p:sp>
      <p:graphicFrame>
        <p:nvGraphicFramePr>
          <p:cNvPr id="3" name="Object 2"/>
          <p:cNvGraphicFramePr>
            <a:graphicFrameLocks noChangeAspect="1"/>
          </p:cNvGraphicFramePr>
          <p:nvPr>
            <p:extLst>
              <p:ext uri="{D42A27DB-BD31-4B8C-83A1-F6EECF244321}">
                <p14:modId xmlns:p14="http://schemas.microsoft.com/office/powerpoint/2010/main" val="1138965389"/>
              </p:ext>
            </p:extLst>
          </p:nvPr>
        </p:nvGraphicFramePr>
        <p:xfrm>
          <a:off x="9944934" y="273696"/>
          <a:ext cx="1863655" cy="336332"/>
        </p:xfrm>
        <a:graphic>
          <a:graphicData uri="http://schemas.openxmlformats.org/presentationml/2006/ole">
            <mc:AlternateContent xmlns:mc="http://schemas.openxmlformats.org/markup-compatibility/2006">
              <mc:Choice xmlns:v="urn:schemas-microsoft-com:vml" Requires="v">
                <p:oleObj spid="_x0000_s42055" name="Image" r:id="rId3" imgW="19034640" imgH="3441240" progId="Photoshop.Image.16">
                  <p:embed/>
                </p:oleObj>
              </mc:Choice>
              <mc:Fallback>
                <p:oleObj name="Image" r:id="rId3" imgW="19034640" imgH="3441240" progId="Photoshop.Image.16">
                  <p:embed/>
                  <p:pic>
                    <p:nvPicPr>
                      <p:cNvPr id="2" name="Object 1"/>
                      <p:cNvPicPr/>
                      <p:nvPr/>
                    </p:nvPicPr>
                    <p:blipFill>
                      <a:blip r:embed="rId4"/>
                      <a:stretch>
                        <a:fillRect/>
                      </a:stretch>
                    </p:blipFill>
                    <p:spPr>
                      <a:xfrm>
                        <a:off x="9944934" y="273696"/>
                        <a:ext cx="1863655" cy="336332"/>
                      </a:xfrm>
                      <a:prstGeom prst="rect">
                        <a:avLst/>
                      </a:prstGeom>
                    </p:spPr>
                  </p:pic>
                </p:oleObj>
              </mc:Fallback>
            </mc:AlternateContent>
          </a:graphicData>
        </a:graphic>
      </p:graphicFrame>
    </p:spTree>
    <p:extLst>
      <p:ext uri="{BB962C8B-B14F-4D97-AF65-F5344CB8AC3E}">
        <p14:creationId xmlns:p14="http://schemas.microsoft.com/office/powerpoint/2010/main" val="40843039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08043"/>
            <a:ext cx="10515600" cy="1325563"/>
          </a:xfrm>
        </p:spPr>
        <p:txBody>
          <a:bodyPr>
            <a:normAutofit fontScale="90000"/>
          </a:bodyPr>
          <a:lstStyle/>
          <a:p>
            <a:r>
              <a:rPr lang="en-US" dirty="0"/>
              <a:t>Keep consistent topic naming</a:t>
            </a:r>
            <a:br>
              <a:rPr lang="en-US" dirty="0"/>
            </a:br>
            <a:br>
              <a:rPr lang="en-US" dirty="0"/>
            </a:br>
            <a:r>
              <a:rPr lang="en-US" sz="1800" dirty="0"/>
              <a:t>Kafka Stream jobs involve a lot of source + intermediate topics</a:t>
            </a:r>
            <a:br>
              <a:rPr lang="en-US" sz="1800" dirty="0"/>
            </a:br>
            <a:br>
              <a:rPr lang="en-US" sz="1800" dirty="0"/>
            </a:br>
            <a:r>
              <a:rPr lang="en-US" sz="1800" dirty="0"/>
              <a:t>We prefer:</a:t>
            </a:r>
            <a:br>
              <a:rPr lang="en-US" sz="1800" dirty="0"/>
            </a:br>
            <a:r>
              <a:rPr lang="en-US" sz="1800" dirty="0"/>
              <a:t>[</a:t>
            </a:r>
            <a:r>
              <a:rPr lang="en-US" sz="1800" dirty="0">
                <a:latin typeface="Consolas" panose="020B0609020204030204" pitchFamily="49" charset="0"/>
              </a:rPr>
              <a:t>&lt;data source&gt;|&lt;job application id&gt;]-&lt;</a:t>
            </a:r>
            <a:r>
              <a:rPr lang="en-US" sz="1800" dirty="0" err="1">
                <a:latin typeface="Consolas" panose="020B0609020204030204" pitchFamily="49" charset="0"/>
              </a:rPr>
              <a:t>avro</a:t>
            </a:r>
            <a:r>
              <a:rPr lang="en-US" sz="1800" dirty="0">
                <a:latin typeface="Consolas" panose="020B0609020204030204" pitchFamily="49" charset="0"/>
              </a:rPr>
              <a:t> record type&gt;[_&lt;specifier&gt;]-&lt;partition key&gt;</a:t>
            </a:r>
            <a:br>
              <a:rPr lang="en-US" sz="1800" dirty="0">
                <a:latin typeface="Consolas" panose="020B0609020204030204" pitchFamily="49" charset="0"/>
              </a:rPr>
            </a:br>
            <a:br>
              <a:rPr lang="en-US" sz="1800" dirty="0"/>
            </a:br>
            <a:r>
              <a:rPr lang="en-US" sz="1800" dirty="0"/>
              <a:t>Ex:</a:t>
            </a:r>
            <a:br>
              <a:rPr lang="en-US" sz="1800" dirty="0"/>
            </a:br>
            <a:r>
              <a:rPr lang="en-US" sz="1800" dirty="0" err="1">
                <a:latin typeface="Consolas" panose="020B0609020204030204" pitchFamily="49" charset="0"/>
              </a:rPr>
              <a:t>oltp_db</a:t>
            </a:r>
            <a:r>
              <a:rPr lang="en-US" sz="1800" dirty="0">
                <a:latin typeface="Consolas" panose="020B0609020204030204" pitchFamily="49" charset="0"/>
              </a:rPr>
              <a:t>-user-</a:t>
            </a:r>
            <a:r>
              <a:rPr lang="en-US" sz="1800" dirty="0" err="1">
                <a:latin typeface="Consolas" panose="020B0609020204030204" pitchFamily="49" charset="0"/>
              </a:rPr>
              <a:t>user_id</a:t>
            </a:r>
            <a:br>
              <a:rPr lang="en-US" sz="1800" dirty="0">
                <a:latin typeface="Consolas" panose="020B0609020204030204" pitchFamily="49" charset="0"/>
              </a:rPr>
            </a:br>
            <a:r>
              <a:rPr lang="en-US" sz="1800" dirty="0" err="1">
                <a:latin typeface="Consolas" panose="020B0609020204030204" pitchFamily="49" charset="0"/>
              </a:rPr>
              <a:t>job_playbacks-photon_instantiations-game_stream_id</a:t>
            </a:r>
            <a:br>
              <a:rPr lang="en-US" sz="1800" dirty="0"/>
            </a:br>
            <a:br>
              <a:rPr lang="en-US" sz="1800" dirty="0"/>
            </a:br>
            <a:endParaRPr lang="en-US" sz="1800" dirty="0"/>
          </a:p>
        </p:txBody>
      </p:sp>
      <p:graphicFrame>
        <p:nvGraphicFramePr>
          <p:cNvPr id="3" name="Object 2"/>
          <p:cNvGraphicFramePr>
            <a:graphicFrameLocks noChangeAspect="1"/>
          </p:cNvGraphicFramePr>
          <p:nvPr>
            <p:extLst>
              <p:ext uri="{D42A27DB-BD31-4B8C-83A1-F6EECF244321}">
                <p14:modId xmlns:p14="http://schemas.microsoft.com/office/powerpoint/2010/main" val="1138965389"/>
              </p:ext>
            </p:extLst>
          </p:nvPr>
        </p:nvGraphicFramePr>
        <p:xfrm>
          <a:off x="9944934" y="273696"/>
          <a:ext cx="1863655" cy="336332"/>
        </p:xfrm>
        <a:graphic>
          <a:graphicData uri="http://schemas.openxmlformats.org/presentationml/2006/ole">
            <mc:AlternateContent xmlns:mc="http://schemas.openxmlformats.org/markup-compatibility/2006">
              <mc:Choice xmlns:v="urn:schemas-microsoft-com:vml" Requires="v">
                <p:oleObj spid="_x0000_s43079" name="Image" r:id="rId3" imgW="19034640" imgH="3441240" progId="Photoshop.Image.16">
                  <p:embed/>
                </p:oleObj>
              </mc:Choice>
              <mc:Fallback>
                <p:oleObj name="Image" r:id="rId3" imgW="19034640" imgH="3441240" progId="Photoshop.Image.16">
                  <p:embed/>
                  <p:pic>
                    <p:nvPicPr>
                      <p:cNvPr id="2" name="Object 1"/>
                      <p:cNvPicPr/>
                      <p:nvPr/>
                    </p:nvPicPr>
                    <p:blipFill>
                      <a:blip r:embed="rId4"/>
                      <a:stretch>
                        <a:fillRect/>
                      </a:stretch>
                    </p:blipFill>
                    <p:spPr>
                      <a:xfrm>
                        <a:off x="9944934" y="273696"/>
                        <a:ext cx="1863655" cy="336332"/>
                      </a:xfrm>
                      <a:prstGeom prst="rect">
                        <a:avLst/>
                      </a:prstGeom>
                    </p:spPr>
                  </p:pic>
                </p:oleObj>
              </mc:Fallback>
            </mc:AlternateContent>
          </a:graphicData>
        </a:graphic>
      </p:graphicFrame>
    </p:spTree>
    <p:extLst>
      <p:ext uri="{BB962C8B-B14F-4D97-AF65-F5344CB8AC3E}">
        <p14:creationId xmlns:p14="http://schemas.microsoft.com/office/powerpoint/2010/main" val="29232281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33794" name="Picture 2" descr="https://s3.amazonaws.com/media-p.slid.es/uploads/374296/images/2739300/pasted-from-clipboard.pn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a:stretch>
        </p:blipFill>
        <p:spPr bwMode="auto">
          <a:xfrm>
            <a:off x="0" y="-1238556"/>
            <a:ext cx="12192000" cy="89119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842821" y="5220153"/>
            <a:ext cx="4506362" cy="830997"/>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lang="en-US" sz="4800" dirty="0">
                <a:solidFill>
                  <a:schemeClr val="bg1"/>
                </a:solidFill>
              </a:rPr>
              <a:t>Cross platform</a:t>
            </a:r>
          </a:p>
        </p:txBody>
      </p:sp>
      <p:pic>
        <p:nvPicPr>
          <p:cNvPr id="35842" name="Picture 2" descr="https://s3.amazonaws.com/media-p.slid.es/uploads/374296/images/2739327/hmds.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43250" y="905388"/>
            <a:ext cx="5905500" cy="33242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41553" y="267025"/>
            <a:ext cx="1860362" cy="336329"/>
          </a:xfrm>
          <a:prstGeom prst="rect">
            <a:avLst/>
          </a:prstGeom>
        </p:spPr>
      </p:pic>
      <p:sp>
        <p:nvSpPr>
          <p:cNvPr id="7" name="TextBox 6"/>
          <p:cNvSpPr txBox="1"/>
          <p:nvPr/>
        </p:nvSpPr>
        <p:spPr>
          <a:xfrm>
            <a:off x="9525548" y="6236339"/>
            <a:ext cx="2345257" cy="369332"/>
          </a:xfrm>
          <a:prstGeom prst="rect">
            <a:avLst/>
          </a:prstGeom>
          <a:noFill/>
        </p:spPr>
        <p:txBody>
          <a:bodyPr wrap="none" rtlCol="0">
            <a:spAutoFit/>
          </a:bodyPr>
          <a:lstStyle/>
          <a:p>
            <a:r>
              <a:rPr lang="en-US" dirty="0">
                <a:solidFill>
                  <a:schemeClr val="bg1"/>
                </a:solidFill>
              </a:rPr>
              <a:t>https://altvr.com/kafka</a:t>
            </a:r>
          </a:p>
        </p:txBody>
      </p:sp>
    </p:spTree>
    <p:extLst>
      <p:ext uri="{BB962C8B-B14F-4D97-AF65-F5344CB8AC3E}">
        <p14:creationId xmlns:p14="http://schemas.microsoft.com/office/powerpoint/2010/main" val="13501788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218"/>
            <a:ext cx="10515600" cy="1325563"/>
          </a:xfrm>
        </p:spPr>
        <p:txBody>
          <a:bodyPr>
            <a:normAutofit fontScale="90000"/>
          </a:bodyPr>
          <a:lstStyle/>
          <a:p>
            <a:r>
              <a:rPr lang="en-US" dirty="0"/>
              <a:t>Expose jobs as microservices</a:t>
            </a:r>
            <a:br>
              <a:rPr lang="en-US" dirty="0"/>
            </a:br>
            <a:br>
              <a:rPr lang="en-US" dirty="0"/>
            </a:br>
            <a:r>
              <a:rPr lang="en-US" sz="1800" dirty="0"/>
              <a:t>We prefer Thrift RPC</a:t>
            </a:r>
          </a:p>
        </p:txBody>
      </p:sp>
      <p:graphicFrame>
        <p:nvGraphicFramePr>
          <p:cNvPr id="3" name="Object 2"/>
          <p:cNvGraphicFramePr>
            <a:graphicFrameLocks noChangeAspect="1"/>
          </p:cNvGraphicFramePr>
          <p:nvPr>
            <p:extLst>
              <p:ext uri="{D42A27DB-BD31-4B8C-83A1-F6EECF244321}">
                <p14:modId xmlns:p14="http://schemas.microsoft.com/office/powerpoint/2010/main" val="1138965389"/>
              </p:ext>
            </p:extLst>
          </p:nvPr>
        </p:nvGraphicFramePr>
        <p:xfrm>
          <a:off x="9944934" y="273696"/>
          <a:ext cx="1863655" cy="336332"/>
        </p:xfrm>
        <a:graphic>
          <a:graphicData uri="http://schemas.openxmlformats.org/presentationml/2006/ole">
            <mc:AlternateContent xmlns:mc="http://schemas.openxmlformats.org/markup-compatibility/2006">
              <mc:Choice xmlns:v="urn:schemas-microsoft-com:vml" Requires="v">
                <p:oleObj spid="_x0000_s44103" name="Image" r:id="rId3" imgW="19034640" imgH="3441240" progId="Photoshop.Image.16">
                  <p:embed/>
                </p:oleObj>
              </mc:Choice>
              <mc:Fallback>
                <p:oleObj name="Image" r:id="rId3" imgW="19034640" imgH="3441240" progId="Photoshop.Image.16">
                  <p:embed/>
                  <p:pic>
                    <p:nvPicPr>
                      <p:cNvPr id="2" name="Object 1"/>
                      <p:cNvPicPr/>
                      <p:nvPr/>
                    </p:nvPicPr>
                    <p:blipFill>
                      <a:blip r:embed="rId4"/>
                      <a:stretch>
                        <a:fillRect/>
                      </a:stretch>
                    </p:blipFill>
                    <p:spPr>
                      <a:xfrm>
                        <a:off x="9944934" y="273696"/>
                        <a:ext cx="1863655" cy="336332"/>
                      </a:xfrm>
                      <a:prstGeom prst="rect">
                        <a:avLst/>
                      </a:prstGeom>
                    </p:spPr>
                  </p:pic>
                </p:oleObj>
              </mc:Fallback>
            </mc:AlternateContent>
          </a:graphicData>
        </a:graphic>
      </p:graphicFrame>
      <p:sp>
        <p:nvSpPr>
          <p:cNvPr id="5" name="TextBox 4"/>
          <p:cNvSpPr txBox="1"/>
          <p:nvPr/>
        </p:nvSpPr>
        <p:spPr>
          <a:xfrm>
            <a:off x="9525548" y="6236339"/>
            <a:ext cx="2345257" cy="369332"/>
          </a:xfrm>
          <a:prstGeom prst="rect">
            <a:avLst/>
          </a:prstGeom>
          <a:noFill/>
        </p:spPr>
        <p:txBody>
          <a:bodyPr wrap="none" rtlCol="0">
            <a:spAutoFit/>
          </a:bodyPr>
          <a:lstStyle/>
          <a:p>
            <a:r>
              <a:rPr lang="en-US" dirty="0"/>
              <a:t>https://altvr.com/kafka</a:t>
            </a:r>
          </a:p>
        </p:txBody>
      </p:sp>
    </p:spTree>
    <p:extLst>
      <p:ext uri="{BB962C8B-B14F-4D97-AF65-F5344CB8AC3E}">
        <p14:creationId xmlns:p14="http://schemas.microsoft.com/office/powerpoint/2010/main" val="19905034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141458"/>
            <a:ext cx="10515600" cy="1325563"/>
          </a:xfrm>
        </p:spPr>
        <p:txBody>
          <a:bodyPr>
            <a:normAutofit fontScale="90000"/>
          </a:bodyPr>
          <a:lstStyle/>
          <a:p>
            <a:pPr algn="ctr"/>
            <a:r>
              <a:rPr lang="en-US" dirty="0">
                <a:solidFill>
                  <a:schemeClr val="bg1"/>
                </a:solidFill>
              </a:rPr>
              <a:t>Example: Presence</a:t>
            </a:r>
            <a:br>
              <a:rPr lang="en-US" dirty="0"/>
            </a:br>
            <a:br>
              <a:rPr lang="en-US" dirty="0"/>
            </a:br>
            <a:endParaRPr lang="en-US" sz="1800" dirty="0"/>
          </a:p>
        </p:txBody>
      </p:sp>
      <p:pic>
        <p:nvPicPr>
          <p:cNvPr id="25602" name="Picture 2" descr="https://lh5.googleusercontent.com/cjjtlDvAz5iDW4QrvdfH8rpPohfO3rvlHfDCxboq04mHGqszJj6LDNcWvCDkZ8p5wnzv-88yrxoemW8juVZAWxGQv-W3nEZpt9yscGuwSy4vUK3yNKXtp8M0gav2zNa29T78RB20fG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6997" y="2146638"/>
            <a:ext cx="5518006" cy="388304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1553" y="267025"/>
            <a:ext cx="1860362" cy="336329"/>
          </a:xfrm>
          <a:prstGeom prst="rect">
            <a:avLst/>
          </a:prstGeom>
        </p:spPr>
      </p:pic>
      <p:sp>
        <p:nvSpPr>
          <p:cNvPr id="6" name="TextBox 5"/>
          <p:cNvSpPr txBox="1"/>
          <p:nvPr/>
        </p:nvSpPr>
        <p:spPr>
          <a:xfrm>
            <a:off x="9525548" y="6236339"/>
            <a:ext cx="2345257" cy="369332"/>
          </a:xfrm>
          <a:prstGeom prst="rect">
            <a:avLst/>
          </a:prstGeom>
          <a:noFill/>
        </p:spPr>
        <p:txBody>
          <a:bodyPr wrap="none" rtlCol="0">
            <a:spAutoFit/>
          </a:bodyPr>
          <a:lstStyle/>
          <a:p>
            <a:r>
              <a:rPr lang="en-US" dirty="0">
                <a:solidFill>
                  <a:schemeClr val="bg1"/>
                </a:solidFill>
              </a:rPr>
              <a:t>https://altvr.com/kafka</a:t>
            </a:r>
          </a:p>
        </p:txBody>
      </p:sp>
    </p:spTree>
    <p:extLst>
      <p:ext uri="{BB962C8B-B14F-4D97-AF65-F5344CB8AC3E}">
        <p14:creationId xmlns:p14="http://schemas.microsoft.com/office/powerpoint/2010/main" val="20995547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3295" y="40438"/>
            <a:ext cx="7867463" cy="680735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1553" y="267025"/>
            <a:ext cx="1860362" cy="336329"/>
          </a:xfrm>
          <a:prstGeom prst="rect">
            <a:avLst/>
          </a:prstGeom>
        </p:spPr>
      </p:pic>
      <p:sp>
        <p:nvSpPr>
          <p:cNvPr id="6" name="TextBox 5"/>
          <p:cNvSpPr txBox="1"/>
          <p:nvPr/>
        </p:nvSpPr>
        <p:spPr>
          <a:xfrm>
            <a:off x="9525548" y="6236339"/>
            <a:ext cx="2345257" cy="369332"/>
          </a:xfrm>
          <a:prstGeom prst="rect">
            <a:avLst/>
          </a:prstGeom>
          <a:noFill/>
        </p:spPr>
        <p:txBody>
          <a:bodyPr wrap="none" rtlCol="0">
            <a:spAutoFit/>
          </a:bodyPr>
          <a:lstStyle/>
          <a:p>
            <a:r>
              <a:rPr lang="en-US" dirty="0">
                <a:solidFill>
                  <a:schemeClr val="bg1"/>
                </a:solidFill>
              </a:rPr>
              <a:t>https://altvr.com/kafka</a:t>
            </a:r>
          </a:p>
        </p:txBody>
      </p:sp>
    </p:spTree>
    <p:extLst>
      <p:ext uri="{BB962C8B-B14F-4D97-AF65-F5344CB8AC3E}">
        <p14:creationId xmlns:p14="http://schemas.microsoft.com/office/powerpoint/2010/main" val="25200506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3067" y="25324"/>
            <a:ext cx="7867463" cy="6807351"/>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8180" y="25323"/>
            <a:ext cx="7896731" cy="683267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1553" y="267025"/>
            <a:ext cx="1860362" cy="336329"/>
          </a:xfrm>
          <a:prstGeom prst="rect">
            <a:avLst/>
          </a:prstGeom>
        </p:spPr>
      </p:pic>
      <p:sp>
        <p:nvSpPr>
          <p:cNvPr id="6" name="TextBox 5"/>
          <p:cNvSpPr txBox="1"/>
          <p:nvPr/>
        </p:nvSpPr>
        <p:spPr>
          <a:xfrm>
            <a:off x="9525548" y="6236339"/>
            <a:ext cx="2345257" cy="369332"/>
          </a:xfrm>
          <a:prstGeom prst="rect">
            <a:avLst/>
          </a:prstGeom>
          <a:noFill/>
        </p:spPr>
        <p:txBody>
          <a:bodyPr wrap="none" rtlCol="0">
            <a:spAutoFit/>
          </a:bodyPr>
          <a:lstStyle/>
          <a:p>
            <a:r>
              <a:rPr lang="en-US" dirty="0">
                <a:solidFill>
                  <a:schemeClr val="bg1"/>
                </a:solidFill>
              </a:rPr>
              <a:t>https://altvr.com/kafka</a:t>
            </a:r>
          </a:p>
        </p:txBody>
      </p:sp>
    </p:spTree>
    <p:extLst>
      <p:ext uri="{BB962C8B-B14F-4D97-AF65-F5344CB8AC3E}">
        <p14:creationId xmlns:p14="http://schemas.microsoft.com/office/powerpoint/2010/main" val="1933205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95210"/>
            <a:ext cx="10515600" cy="1325563"/>
          </a:xfrm>
        </p:spPr>
        <p:txBody>
          <a:bodyPr>
            <a:normAutofit fontScale="90000"/>
          </a:bodyPr>
          <a:lstStyle/>
          <a:p>
            <a:r>
              <a:rPr lang="en-US" dirty="0"/>
              <a:t>Small State Stores</a:t>
            </a:r>
            <a:br>
              <a:rPr lang="en-US" dirty="0"/>
            </a:br>
            <a:br>
              <a:rPr lang="en-US" dirty="0"/>
            </a:br>
            <a:r>
              <a:rPr lang="en-US" sz="1800" dirty="0"/>
              <a:t>Often times you have state store data that is short lived and unneeded after a certain amount of time</a:t>
            </a:r>
            <a:br>
              <a:rPr lang="en-US" sz="1800" dirty="0"/>
            </a:br>
            <a:br>
              <a:rPr lang="en-US" sz="1800" dirty="0"/>
            </a:br>
            <a:r>
              <a:rPr lang="en-US" sz="1800" dirty="0"/>
              <a:t>For us, about ¾ of state stores in jobs described meet this criteria</a:t>
            </a:r>
            <a:br>
              <a:rPr lang="en-US" sz="1800" dirty="0"/>
            </a:br>
            <a:br>
              <a:rPr lang="en-US" sz="1800" dirty="0"/>
            </a:br>
            <a:r>
              <a:rPr lang="en-US" sz="1800" dirty="0"/>
              <a:t>It’s desirable to set things up so you can have Kafka ensure stale </a:t>
            </a:r>
            <a:r>
              <a:rPr lang="en-US" sz="1800" dirty="0" err="1"/>
              <a:t>xlog</a:t>
            </a:r>
            <a:r>
              <a:rPr lang="en-US" sz="1800" dirty="0"/>
              <a:t> data is purged</a:t>
            </a:r>
            <a:br>
              <a:rPr lang="en-US" sz="1800" dirty="0"/>
            </a:br>
            <a:br>
              <a:rPr lang="en-US" sz="1800" dirty="0"/>
            </a:br>
            <a:r>
              <a:rPr lang="en-US" sz="1800" dirty="0"/>
              <a:t>Even if you are deleting keys manually + assuming compaction, this ensures </a:t>
            </a:r>
            <a:r>
              <a:rPr lang="en-US" sz="1800" dirty="0" err="1"/>
              <a:t>xlog</a:t>
            </a:r>
            <a:r>
              <a:rPr lang="en-US" sz="1800" dirty="0"/>
              <a:t> bounding</a:t>
            </a:r>
            <a:br>
              <a:rPr lang="en-US" sz="1800" dirty="0"/>
            </a:br>
            <a:br>
              <a:rPr lang="en-US" sz="1800" dirty="0"/>
            </a:br>
            <a:br>
              <a:rPr lang="en-US" sz="1800" dirty="0"/>
            </a:br>
            <a:br>
              <a:rPr lang="en-US" sz="1800" dirty="0"/>
            </a:br>
            <a:br>
              <a:rPr lang="en-US" sz="1800" dirty="0"/>
            </a:br>
            <a:br>
              <a:rPr lang="en-US" sz="1800" dirty="0"/>
            </a:br>
            <a:endParaRPr lang="en-US" sz="1800" dirty="0"/>
          </a:p>
        </p:txBody>
      </p:sp>
      <p:graphicFrame>
        <p:nvGraphicFramePr>
          <p:cNvPr id="3" name="Object 2"/>
          <p:cNvGraphicFramePr>
            <a:graphicFrameLocks noChangeAspect="1"/>
          </p:cNvGraphicFramePr>
          <p:nvPr>
            <p:extLst>
              <p:ext uri="{D42A27DB-BD31-4B8C-83A1-F6EECF244321}">
                <p14:modId xmlns:p14="http://schemas.microsoft.com/office/powerpoint/2010/main" val="1138965389"/>
              </p:ext>
            </p:extLst>
          </p:nvPr>
        </p:nvGraphicFramePr>
        <p:xfrm>
          <a:off x="9944934" y="273696"/>
          <a:ext cx="1863655" cy="336332"/>
        </p:xfrm>
        <a:graphic>
          <a:graphicData uri="http://schemas.openxmlformats.org/presentationml/2006/ole">
            <mc:AlternateContent xmlns:mc="http://schemas.openxmlformats.org/markup-compatibility/2006">
              <mc:Choice xmlns:v="urn:schemas-microsoft-com:vml" Requires="v">
                <p:oleObj spid="_x0000_s45127" name="Image" r:id="rId3" imgW="19034640" imgH="3441240" progId="Photoshop.Image.16">
                  <p:embed/>
                </p:oleObj>
              </mc:Choice>
              <mc:Fallback>
                <p:oleObj name="Image" r:id="rId3" imgW="19034640" imgH="3441240" progId="Photoshop.Image.16">
                  <p:embed/>
                  <p:pic>
                    <p:nvPicPr>
                      <p:cNvPr id="2" name="Object 1"/>
                      <p:cNvPicPr/>
                      <p:nvPr/>
                    </p:nvPicPr>
                    <p:blipFill>
                      <a:blip r:embed="rId4"/>
                      <a:stretch>
                        <a:fillRect/>
                      </a:stretch>
                    </p:blipFill>
                    <p:spPr>
                      <a:xfrm>
                        <a:off x="9944934" y="273696"/>
                        <a:ext cx="1863655" cy="336332"/>
                      </a:xfrm>
                      <a:prstGeom prst="rect">
                        <a:avLst/>
                      </a:prstGeom>
                    </p:spPr>
                  </p:pic>
                </p:oleObj>
              </mc:Fallback>
            </mc:AlternateContent>
          </a:graphicData>
        </a:graphic>
      </p:graphicFrame>
      <p:sp>
        <p:nvSpPr>
          <p:cNvPr id="5" name="TextBox 4"/>
          <p:cNvSpPr txBox="1"/>
          <p:nvPr/>
        </p:nvSpPr>
        <p:spPr>
          <a:xfrm>
            <a:off x="9525548" y="6236339"/>
            <a:ext cx="2345257" cy="369332"/>
          </a:xfrm>
          <a:prstGeom prst="rect">
            <a:avLst/>
          </a:prstGeom>
          <a:noFill/>
        </p:spPr>
        <p:txBody>
          <a:bodyPr wrap="none" rtlCol="0">
            <a:spAutoFit/>
          </a:bodyPr>
          <a:lstStyle/>
          <a:p>
            <a:r>
              <a:rPr lang="en-US" dirty="0"/>
              <a:t>https://altvr.com/kafka</a:t>
            </a:r>
          </a:p>
        </p:txBody>
      </p:sp>
    </p:spTree>
    <p:extLst>
      <p:ext uri="{BB962C8B-B14F-4D97-AF65-F5344CB8AC3E}">
        <p14:creationId xmlns:p14="http://schemas.microsoft.com/office/powerpoint/2010/main" val="10762557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06806"/>
            <a:ext cx="10515600" cy="1325563"/>
          </a:xfrm>
        </p:spPr>
        <p:txBody>
          <a:bodyPr>
            <a:normAutofit fontScale="90000"/>
          </a:bodyPr>
          <a:lstStyle/>
          <a:p>
            <a:r>
              <a:rPr lang="en-US" dirty="0"/>
              <a:t>Small State Stores</a:t>
            </a:r>
            <a:br>
              <a:rPr lang="en-US" dirty="0"/>
            </a:br>
            <a:br>
              <a:rPr lang="en-US" dirty="0"/>
            </a:br>
            <a:r>
              <a:rPr lang="en-US" sz="1800" dirty="0"/>
              <a:t>For a state store where only keys within a duration N </a:t>
            </a:r>
            <a:r>
              <a:rPr lang="en-US" sz="1800" dirty="0" err="1"/>
              <a:t>ms</a:t>
            </a:r>
            <a:r>
              <a:rPr lang="en-US" sz="1800" dirty="0"/>
              <a:t> are guaranteed to be retained, configure topic:</a:t>
            </a:r>
            <a:br>
              <a:rPr lang="en-US" sz="1800" dirty="0"/>
            </a:br>
            <a:br>
              <a:rPr lang="en-US" sz="1800" dirty="0"/>
            </a:br>
            <a:r>
              <a:rPr lang="en-US" sz="1800" dirty="0" err="1">
                <a:latin typeface="Consolas" panose="020B0609020204030204" pitchFamily="49" charset="0"/>
              </a:rPr>
              <a:t>segment.bytes</a:t>
            </a:r>
            <a:r>
              <a:rPr lang="en-US" sz="1800" dirty="0">
                <a:latin typeface="Consolas" panose="020B0609020204030204" pitchFamily="49" charset="0"/>
              </a:rPr>
              <a:t>=</a:t>
            </a:r>
            <a:r>
              <a:rPr lang="en-US" sz="1800" dirty="0" err="1">
                <a:latin typeface="Consolas" panose="020B0609020204030204" pitchFamily="49" charset="0"/>
              </a:rPr>
              <a:t>X,retention.ms</a:t>
            </a:r>
            <a:r>
              <a:rPr lang="en-US" sz="1800" dirty="0">
                <a:latin typeface="Consolas" panose="020B0609020204030204" pitchFamily="49" charset="0"/>
              </a:rPr>
              <a:t>=</a:t>
            </a:r>
            <a:r>
              <a:rPr lang="en-US" sz="1800" dirty="0" err="1">
                <a:latin typeface="Consolas" panose="020B0609020204030204" pitchFamily="49" charset="0"/>
              </a:rPr>
              <a:t>N,cleanup.policy</a:t>
            </a:r>
            <a:r>
              <a:rPr lang="en-US" sz="1800" dirty="0">
                <a:latin typeface="Consolas" panose="020B0609020204030204" pitchFamily="49" charset="0"/>
              </a:rPr>
              <a:t>=delete</a:t>
            </a:r>
            <a:br>
              <a:rPr lang="en-US" sz="1800" dirty="0"/>
            </a:br>
            <a:br>
              <a:rPr lang="en-US" sz="1800" dirty="0"/>
            </a:br>
            <a:r>
              <a:rPr lang="en-US" sz="1800" dirty="0"/>
              <a:t>with a reasonable X being </a:t>
            </a:r>
            <a:r>
              <a:rPr lang="en-US" sz="1800" dirty="0" err="1"/>
              <a:t>approx</a:t>
            </a:r>
            <a:r>
              <a:rPr lang="en-US" sz="1800" dirty="0"/>
              <a:t> working set size, as Kafka will always retain up to 2 * X </a:t>
            </a:r>
            <a:r>
              <a:rPr lang="en-US" sz="1800" dirty="0" err="1"/>
              <a:t>xlog</a:t>
            </a:r>
            <a:r>
              <a:rPr lang="en-US" sz="1800" dirty="0"/>
              <a:t> bytes</a:t>
            </a:r>
            <a:br>
              <a:rPr lang="en-US" sz="1800" dirty="0"/>
            </a:br>
            <a:br>
              <a:rPr lang="en-US" sz="1800" dirty="0"/>
            </a:br>
            <a:r>
              <a:rPr lang="en-US" sz="1800" dirty="0"/>
              <a:t>ex:</a:t>
            </a:r>
            <a:br>
              <a:rPr lang="en-US" sz="1800" dirty="0"/>
            </a:br>
            <a:br>
              <a:rPr lang="en-US" sz="1800" dirty="0"/>
            </a:br>
            <a:r>
              <a:rPr lang="en-US" sz="1800" dirty="0" err="1">
                <a:latin typeface="Consolas" panose="020B0609020204030204" pitchFamily="49" charset="0"/>
              </a:rPr>
              <a:t>segment.bytes</a:t>
            </a:r>
            <a:r>
              <a:rPr lang="en-US" sz="1800" dirty="0">
                <a:latin typeface="Consolas" panose="020B0609020204030204" pitchFamily="49" charset="0"/>
              </a:rPr>
              <a:t>=1048576,retention.ms=604800000,cleanup.policy=delete</a:t>
            </a:r>
            <a:br>
              <a:rPr lang="en-US" sz="1800" dirty="0"/>
            </a:br>
            <a:br>
              <a:rPr lang="en-US" sz="1800" dirty="0"/>
            </a:br>
            <a:r>
              <a:rPr lang="en-US" sz="1800" dirty="0"/>
              <a:t>will result in a state store transaction log that will make keys last accessed &gt; 7 days ago eligible for deletion, with at most 1MB of stale keys sitting in transaction logs</a:t>
            </a:r>
            <a:br>
              <a:rPr lang="en-US" sz="1800" dirty="0"/>
            </a:br>
            <a:br>
              <a:rPr lang="en-US" sz="1800" dirty="0"/>
            </a:br>
            <a:br>
              <a:rPr lang="en-US" sz="1800" dirty="0"/>
            </a:br>
            <a:br>
              <a:rPr lang="en-US" sz="1800" dirty="0"/>
            </a:br>
            <a:br>
              <a:rPr lang="en-US" sz="1800" dirty="0"/>
            </a:br>
            <a:br>
              <a:rPr lang="en-US" sz="1800" dirty="0"/>
            </a:br>
            <a:br>
              <a:rPr lang="en-US" sz="1800" dirty="0"/>
            </a:br>
            <a:br>
              <a:rPr lang="en-US" sz="1800" dirty="0"/>
            </a:br>
            <a:br>
              <a:rPr lang="en-US" sz="1800" dirty="0"/>
            </a:br>
            <a:endParaRPr lang="en-US" sz="1800" dirty="0"/>
          </a:p>
        </p:txBody>
      </p:sp>
      <p:graphicFrame>
        <p:nvGraphicFramePr>
          <p:cNvPr id="3" name="Object 2"/>
          <p:cNvGraphicFramePr>
            <a:graphicFrameLocks noChangeAspect="1"/>
          </p:cNvGraphicFramePr>
          <p:nvPr>
            <p:extLst>
              <p:ext uri="{D42A27DB-BD31-4B8C-83A1-F6EECF244321}">
                <p14:modId xmlns:p14="http://schemas.microsoft.com/office/powerpoint/2010/main" val="1138965389"/>
              </p:ext>
            </p:extLst>
          </p:nvPr>
        </p:nvGraphicFramePr>
        <p:xfrm>
          <a:off x="9944934" y="273696"/>
          <a:ext cx="1863655" cy="336332"/>
        </p:xfrm>
        <a:graphic>
          <a:graphicData uri="http://schemas.openxmlformats.org/presentationml/2006/ole">
            <mc:AlternateContent xmlns:mc="http://schemas.openxmlformats.org/markup-compatibility/2006">
              <mc:Choice xmlns:v="urn:schemas-microsoft-com:vml" Requires="v">
                <p:oleObj spid="_x0000_s46151" name="Image" r:id="rId3" imgW="19034640" imgH="3441240" progId="Photoshop.Image.16">
                  <p:embed/>
                </p:oleObj>
              </mc:Choice>
              <mc:Fallback>
                <p:oleObj name="Image" r:id="rId3" imgW="19034640" imgH="3441240" progId="Photoshop.Image.16">
                  <p:embed/>
                  <p:pic>
                    <p:nvPicPr>
                      <p:cNvPr id="2" name="Object 1"/>
                      <p:cNvPicPr/>
                      <p:nvPr/>
                    </p:nvPicPr>
                    <p:blipFill>
                      <a:blip r:embed="rId4"/>
                      <a:stretch>
                        <a:fillRect/>
                      </a:stretch>
                    </p:blipFill>
                    <p:spPr>
                      <a:xfrm>
                        <a:off x="9944934" y="273696"/>
                        <a:ext cx="1863655" cy="336332"/>
                      </a:xfrm>
                      <a:prstGeom prst="rect">
                        <a:avLst/>
                      </a:prstGeom>
                    </p:spPr>
                  </p:pic>
                </p:oleObj>
              </mc:Fallback>
            </mc:AlternateContent>
          </a:graphicData>
        </a:graphic>
      </p:graphicFrame>
      <p:sp>
        <p:nvSpPr>
          <p:cNvPr id="5" name="TextBox 4"/>
          <p:cNvSpPr txBox="1"/>
          <p:nvPr/>
        </p:nvSpPr>
        <p:spPr>
          <a:xfrm>
            <a:off x="9525548" y="6236339"/>
            <a:ext cx="2345257" cy="369332"/>
          </a:xfrm>
          <a:prstGeom prst="rect">
            <a:avLst/>
          </a:prstGeom>
          <a:noFill/>
        </p:spPr>
        <p:txBody>
          <a:bodyPr wrap="none" rtlCol="0">
            <a:spAutoFit/>
          </a:bodyPr>
          <a:lstStyle/>
          <a:p>
            <a:r>
              <a:rPr lang="en-US" dirty="0"/>
              <a:t>https://altvr.com/kafka</a:t>
            </a:r>
          </a:p>
        </p:txBody>
      </p:sp>
    </p:spTree>
    <p:extLst>
      <p:ext uri="{BB962C8B-B14F-4D97-AF65-F5344CB8AC3E}">
        <p14:creationId xmlns:p14="http://schemas.microsoft.com/office/powerpoint/2010/main" val="6231499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29000"/>
            <a:ext cx="10515600" cy="1325563"/>
          </a:xfrm>
        </p:spPr>
        <p:txBody>
          <a:bodyPr>
            <a:normAutofit fontScale="90000"/>
          </a:bodyPr>
          <a:lstStyle/>
          <a:p>
            <a:r>
              <a:rPr lang="en-US" dirty="0" err="1"/>
              <a:t>RocksDB</a:t>
            </a:r>
            <a:r>
              <a:rPr lang="en-US" dirty="0"/>
              <a:t> range scans</a:t>
            </a:r>
            <a:br>
              <a:rPr lang="en-US" dirty="0"/>
            </a:br>
            <a:br>
              <a:rPr lang="en-US" dirty="0"/>
            </a:br>
            <a:r>
              <a:rPr lang="en-US" sz="1800" dirty="0"/>
              <a:t>Did you know that </a:t>
            </a:r>
            <a:r>
              <a:rPr lang="en-US" sz="1800" dirty="0" err="1"/>
              <a:t>RocksDB</a:t>
            </a:r>
            <a:r>
              <a:rPr lang="en-US" sz="1800" dirty="0"/>
              <a:t> stores keys lexicographically sorted?</a:t>
            </a:r>
            <a:br>
              <a:rPr lang="en-US" sz="1800" dirty="0"/>
            </a:br>
            <a:br>
              <a:rPr lang="en-US" sz="1800" dirty="0"/>
            </a:br>
            <a:r>
              <a:rPr lang="en-US" sz="1800" dirty="0"/>
              <a:t>Kafka Streams exposes range() queries on persistent state stores!</a:t>
            </a:r>
            <a:br>
              <a:rPr lang="en-US" sz="1800" dirty="0"/>
            </a:br>
            <a:br>
              <a:rPr lang="en-US" sz="1800" dirty="0"/>
            </a:br>
            <a:br>
              <a:rPr lang="en-US" sz="1800" dirty="0"/>
            </a:br>
            <a:br>
              <a:rPr lang="en-US" sz="1800" dirty="0"/>
            </a:br>
            <a:br>
              <a:rPr lang="en-US" sz="1800" dirty="0"/>
            </a:br>
            <a:br>
              <a:rPr lang="en-US" sz="1800" dirty="0"/>
            </a:br>
            <a:endParaRPr lang="en-US" sz="1800" dirty="0"/>
          </a:p>
        </p:txBody>
      </p:sp>
      <p:graphicFrame>
        <p:nvGraphicFramePr>
          <p:cNvPr id="3" name="Object 2"/>
          <p:cNvGraphicFramePr>
            <a:graphicFrameLocks noChangeAspect="1"/>
          </p:cNvGraphicFramePr>
          <p:nvPr>
            <p:extLst>
              <p:ext uri="{D42A27DB-BD31-4B8C-83A1-F6EECF244321}">
                <p14:modId xmlns:p14="http://schemas.microsoft.com/office/powerpoint/2010/main" val="1138965389"/>
              </p:ext>
            </p:extLst>
          </p:nvPr>
        </p:nvGraphicFramePr>
        <p:xfrm>
          <a:off x="9944934" y="273696"/>
          <a:ext cx="1863655" cy="336332"/>
        </p:xfrm>
        <a:graphic>
          <a:graphicData uri="http://schemas.openxmlformats.org/presentationml/2006/ole">
            <mc:AlternateContent xmlns:mc="http://schemas.openxmlformats.org/markup-compatibility/2006">
              <mc:Choice xmlns:v="urn:schemas-microsoft-com:vml" Requires="v">
                <p:oleObj spid="_x0000_s48199" name="Image" r:id="rId3" imgW="19034640" imgH="3441240" progId="Photoshop.Image.16">
                  <p:embed/>
                </p:oleObj>
              </mc:Choice>
              <mc:Fallback>
                <p:oleObj name="Image" r:id="rId3" imgW="19034640" imgH="3441240" progId="Photoshop.Image.16">
                  <p:embed/>
                  <p:pic>
                    <p:nvPicPr>
                      <p:cNvPr id="2" name="Object 1"/>
                      <p:cNvPicPr/>
                      <p:nvPr/>
                    </p:nvPicPr>
                    <p:blipFill>
                      <a:blip r:embed="rId4"/>
                      <a:stretch>
                        <a:fillRect/>
                      </a:stretch>
                    </p:blipFill>
                    <p:spPr>
                      <a:xfrm>
                        <a:off x="9944934" y="273696"/>
                        <a:ext cx="1863655" cy="336332"/>
                      </a:xfrm>
                      <a:prstGeom prst="rect">
                        <a:avLst/>
                      </a:prstGeom>
                    </p:spPr>
                  </p:pic>
                </p:oleObj>
              </mc:Fallback>
            </mc:AlternateContent>
          </a:graphicData>
        </a:graphic>
      </p:graphicFrame>
      <p:sp>
        <p:nvSpPr>
          <p:cNvPr id="5" name="TextBox 4"/>
          <p:cNvSpPr txBox="1"/>
          <p:nvPr/>
        </p:nvSpPr>
        <p:spPr>
          <a:xfrm>
            <a:off x="9525548" y="6236339"/>
            <a:ext cx="2345257" cy="369332"/>
          </a:xfrm>
          <a:prstGeom prst="rect">
            <a:avLst/>
          </a:prstGeom>
          <a:noFill/>
        </p:spPr>
        <p:txBody>
          <a:bodyPr wrap="none" rtlCol="0">
            <a:spAutoFit/>
          </a:bodyPr>
          <a:lstStyle/>
          <a:p>
            <a:r>
              <a:rPr lang="en-US" dirty="0"/>
              <a:t>https://altvr.com/kafka</a:t>
            </a:r>
          </a:p>
        </p:txBody>
      </p:sp>
    </p:spTree>
    <p:extLst>
      <p:ext uri="{BB962C8B-B14F-4D97-AF65-F5344CB8AC3E}">
        <p14:creationId xmlns:p14="http://schemas.microsoft.com/office/powerpoint/2010/main" val="9533495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222349"/>
            <a:ext cx="10515600" cy="1325563"/>
          </a:xfrm>
        </p:spPr>
        <p:txBody>
          <a:bodyPr>
            <a:normAutofit fontScale="90000"/>
          </a:bodyPr>
          <a:lstStyle/>
          <a:p>
            <a:r>
              <a:rPr lang="en-US" dirty="0">
                <a:solidFill>
                  <a:schemeClr val="bg1"/>
                </a:solidFill>
              </a:rPr>
              <a:t>Example: Scheduled tasks</a:t>
            </a:r>
            <a:br>
              <a:rPr lang="en-US" sz="1800" dirty="0">
                <a:solidFill>
                  <a:schemeClr val="bg1"/>
                </a:solidFill>
              </a:rPr>
            </a:br>
            <a:br>
              <a:rPr lang="en-US" sz="1800" dirty="0">
                <a:solidFill>
                  <a:schemeClr val="bg1"/>
                </a:solidFill>
              </a:rPr>
            </a:br>
            <a:r>
              <a:rPr lang="en-US" sz="1800" dirty="0">
                <a:solidFill>
                  <a:schemeClr val="bg1"/>
                </a:solidFill>
              </a:rPr>
              <a:t>Keys in “tasks” topic are a composite key of &lt;timestamp, id&gt;</a:t>
            </a:r>
            <a:br>
              <a:rPr lang="en-US" sz="1800" dirty="0">
                <a:solidFill>
                  <a:schemeClr val="bg1"/>
                </a:solidFill>
              </a:rPr>
            </a:br>
            <a:br>
              <a:rPr lang="en-US" sz="1800" dirty="0">
                <a:solidFill>
                  <a:schemeClr val="bg1"/>
                </a:solidFill>
              </a:rPr>
            </a:br>
            <a:r>
              <a:rPr lang="en-US" sz="1800" dirty="0">
                <a:solidFill>
                  <a:schemeClr val="bg1"/>
                </a:solidFill>
              </a:rPr>
              <a:t>Allows range queries for upcoming tasks (local to partition, obviously)</a:t>
            </a:r>
            <a:br>
              <a:rPr lang="en-US" sz="1800" dirty="0"/>
            </a:br>
            <a:br>
              <a:rPr lang="en-US" sz="1800" dirty="0"/>
            </a:br>
            <a:br>
              <a:rPr lang="en-US" sz="1800" dirty="0"/>
            </a:br>
            <a:br>
              <a:rPr lang="en-US" sz="1800" dirty="0"/>
            </a:br>
            <a:br>
              <a:rPr lang="en-US" sz="1800" dirty="0"/>
            </a:br>
            <a:endParaRPr lang="en-US" sz="1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0636" y="2410965"/>
            <a:ext cx="7330728" cy="419070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1553" y="267025"/>
            <a:ext cx="1860362" cy="336329"/>
          </a:xfrm>
          <a:prstGeom prst="rect">
            <a:avLst/>
          </a:prstGeom>
        </p:spPr>
      </p:pic>
      <p:sp>
        <p:nvSpPr>
          <p:cNvPr id="7" name="TextBox 6"/>
          <p:cNvSpPr txBox="1"/>
          <p:nvPr/>
        </p:nvSpPr>
        <p:spPr>
          <a:xfrm>
            <a:off x="9525548" y="6236339"/>
            <a:ext cx="2345257" cy="369332"/>
          </a:xfrm>
          <a:prstGeom prst="rect">
            <a:avLst/>
          </a:prstGeom>
          <a:noFill/>
        </p:spPr>
        <p:txBody>
          <a:bodyPr wrap="none" rtlCol="0">
            <a:spAutoFit/>
          </a:bodyPr>
          <a:lstStyle/>
          <a:p>
            <a:r>
              <a:rPr lang="en-US" dirty="0">
                <a:solidFill>
                  <a:schemeClr val="bg1"/>
                </a:solidFill>
              </a:rPr>
              <a:t>https://altvr.com/kafka</a:t>
            </a:r>
          </a:p>
        </p:txBody>
      </p:sp>
    </p:spTree>
    <p:extLst>
      <p:ext uri="{BB962C8B-B14F-4D97-AF65-F5344CB8AC3E}">
        <p14:creationId xmlns:p14="http://schemas.microsoft.com/office/powerpoint/2010/main" val="22057001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218"/>
            <a:ext cx="10515600" cy="1325563"/>
          </a:xfrm>
        </p:spPr>
        <p:txBody>
          <a:bodyPr>
            <a:normAutofit fontScale="90000"/>
          </a:bodyPr>
          <a:lstStyle/>
          <a:p>
            <a:r>
              <a:rPr lang="en-US" dirty="0"/>
              <a:t>Dark staging jobs</a:t>
            </a:r>
            <a:br>
              <a:rPr lang="en-US" dirty="0"/>
            </a:br>
            <a:br>
              <a:rPr lang="en-US" dirty="0"/>
            </a:br>
            <a:r>
              <a:rPr lang="en-US" sz="1800" dirty="0"/>
              <a:t>Eventually you will need to deploy a staging version of a job into prod for integration testing while known-good version is serving users.</a:t>
            </a:r>
            <a:br>
              <a:rPr lang="en-US" sz="1800" dirty="0"/>
            </a:br>
            <a:br>
              <a:rPr lang="en-US" sz="1800" dirty="0"/>
            </a:br>
            <a:r>
              <a:rPr lang="en-US" sz="1800" dirty="0"/>
              <a:t>Ensure you bake in the necessary degree of freedom! (Duplicate topics, application ids, etc.)</a:t>
            </a:r>
          </a:p>
        </p:txBody>
      </p:sp>
      <p:graphicFrame>
        <p:nvGraphicFramePr>
          <p:cNvPr id="3" name="Object 2"/>
          <p:cNvGraphicFramePr>
            <a:graphicFrameLocks noChangeAspect="1"/>
          </p:cNvGraphicFramePr>
          <p:nvPr>
            <p:extLst>
              <p:ext uri="{D42A27DB-BD31-4B8C-83A1-F6EECF244321}">
                <p14:modId xmlns:p14="http://schemas.microsoft.com/office/powerpoint/2010/main" val="1138965389"/>
              </p:ext>
            </p:extLst>
          </p:nvPr>
        </p:nvGraphicFramePr>
        <p:xfrm>
          <a:off x="9944934" y="273696"/>
          <a:ext cx="1863655" cy="336332"/>
        </p:xfrm>
        <a:graphic>
          <a:graphicData uri="http://schemas.openxmlformats.org/presentationml/2006/ole">
            <mc:AlternateContent xmlns:mc="http://schemas.openxmlformats.org/markup-compatibility/2006">
              <mc:Choice xmlns:v="urn:schemas-microsoft-com:vml" Requires="v">
                <p:oleObj spid="_x0000_s49223" name="Image" r:id="rId3" imgW="19034640" imgH="3441240" progId="Photoshop.Image.16">
                  <p:embed/>
                </p:oleObj>
              </mc:Choice>
              <mc:Fallback>
                <p:oleObj name="Image" r:id="rId3" imgW="19034640" imgH="3441240" progId="Photoshop.Image.16">
                  <p:embed/>
                  <p:pic>
                    <p:nvPicPr>
                      <p:cNvPr id="2" name="Object 1"/>
                      <p:cNvPicPr/>
                      <p:nvPr/>
                    </p:nvPicPr>
                    <p:blipFill>
                      <a:blip r:embed="rId4"/>
                      <a:stretch>
                        <a:fillRect/>
                      </a:stretch>
                    </p:blipFill>
                    <p:spPr>
                      <a:xfrm>
                        <a:off x="9944934" y="273696"/>
                        <a:ext cx="1863655" cy="336332"/>
                      </a:xfrm>
                      <a:prstGeom prst="rect">
                        <a:avLst/>
                      </a:prstGeom>
                    </p:spPr>
                  </p:pic>
                </p:oleObj>
              </mc:Fallback>
            </mc:AlternateContent>
          </a:graphicData>
        </a:graphic>
      </p:graphicFrame>
      <p:sp>
        <p:nvSpPr>
          <p:cNvPr id="5" name="TextBox 4"/>
          <p:cNvSpPr txBox="1"/>
          <p:nvPr/>
        </p:nvSpPr>
        <p:spPr>
          <a:xfrm>
            <a:off x="9525548" y="6236339"/>
            <a:ext cx="2345257" cy="369332"/>
          </a:xfrm>
          <a:prstGeom prst="rect">
            <a:avLst/>
          </a:prstGeom>
          <a:noFill/>
        </p:spPr>
        <p:txBody>
          <a:bodyPr wrap="none" rtlCol="0">
            <a:spAutoFit/>
          </a:bodyPr>
          <a:lstStyle/>
          <a:p>
            <a:r>
              <a:rPr lang="en-US" dirty="0"/>
              <a:t>https://altvr.com/kafka</a:t>
            </a:r>
          </a:p>
        </p:txBody>
      </p:sp>
    </p:spTree>
    <p:extLst>
      <p:ext uri="{BB962C8B-B14F-4D97-AF65-F5344CB8AC3E}">
        <p14:creationId xmlns:p14="http://schemas.microsoft.com/office/powerpoint/2010/main" val="34662808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218"/>
            <a:ext cx="10515600" cy="1325563"/>
          </a:xfrm>
        </p:spPr>
        <p:txBody>
          <a:bodyPr/>
          <a:lstStyle/>
          <a:p>
            <a:pPr algn="ctr"/>
            <a:r>
              <a:rPr lang="en-US" dirty="0">
                <a:solidFill>
                  <a:schemeClr val="bg1">
                    <a:lumMod val="85000"/>
                  </a:schemeClr>
                </a:solidFill>
              </a:rPr>
              <a:t>Patterns + </a:t>
            </a:r>
            <a:r>
              <a:rPr lang="en-US" dirty="0"/>
              <a:t>Pitfalls</a:t>
            </a:r>
          </a:p>
        </p:txBody>
      </p:sp>
      <p:graphicFrame>
        <p:nvGraphicFramePr>
          <p:cNvPr id="3" name="Object 2"/>
          <p:cNvGraphicFramePr>
            <a:graphicFrameLocks noChangeAspect="1"/>
          </p:cNvGraphicFramePr>
          <p:nvPr>
            <p:extLst>
              <p:ext uri="{D42A27DB-BD31-4B8C-83A1-F6EECF244321}">
                <p14:modId xmlns:p14="http://schemas.microsoft.com/office/powerpoint/2010/main" val="1138965389"/>
              </p:ext>
            </p:extLst>
          </p:nvPr>
        </p:nvGraphicFramePr>
        <p:xfrm>
          <a:off x="9944934" y="273696"/>
          <a:ext cx="1863655" cy="336332"/>
        </p:xfrm>
        <a:graphic>
          <a:graphicData uri="http://schemas.openxmlformats.org/presentationml/2006/ole">
            <mc:AlternateContent xmlns:mc="http://schemas.openxmlformats.org/markup-compatibility/2006">
              <mc:Choice xmlns:v="urn:schemas-microsoft-com:vml" Requires="v">
                <p:oleObj spid="_x0000_s50247" name="Image" r:id="rId3" imgW="19034640" imgH="3441240" progId="Photoshop.Image.16">
                  <p:embed/>
                </p:oleObj>
              </mc:Choice>
              <mc:Fallback>
                <p:oleObj name="Image" r:id="rId3" imgW="19034640" imgH="3441240" progId="Photoshop.Image.16">
                  <p:embed/>
                  <p:pic>
                    <p:nvPicPr>
                      <p:cNvPr id="2" name="Object 1"/>
                      <p:cNvPicPr/>
                      <p:nvPr/>
                    </p:nvPicPr>
                    <p:blipFill>
                      <a:blip r:embed="rId4"/>
                      <a:stretch>
                        <a:fillRect/>
                      </a:stretch>
                    </p:blipFill>
                    <p:spPr>
                      <a:xfrm>
                        <a:off x="9944934" y="273696"/>
                        <a:ext cx="1863655" cy="336332"/>
                      </a:xfrm>
                      <a:prstGeom prst="rect">
                        <a:avLst/>
                      </a:prstGeom>
                    </p:spPr>
                  </p:pic>
                </p:oleObj>
              </mc:Fallback>
            </mc:AlternateContent>
          </a:graphicData>
        </a:graphic>
      </p:graphicFrame>
      <p:sp>
        <p:nvSpPr>
          <p:cNvPr id="5" name="TextBox 4"/>
          <p:cNvSpPr txBox="1"/>
          <p:nvPr/>
        </p:nvSpPr>
        <p:spPr>
          <a:xfrm>
            <a:off x="9525548" y="6236339"/>
            <a:ext cx="2345257" cy="369332"/>
          </a:xfrm>
          <a:prstGeom prst="rect">
            <a:avLst/>
          </a:prstGeom>
          <a:noFill/>
        </p:spPr>
        <p:txBody>
          <a:bodyPr wrap="none" rtlCol="0">
            <a:spAutoFit/>
          </a:bodyPr>
          <a:lstStyle/>
          <a:p>
            <a:r>
              <a:rPr lang="en-US" dirty="0"/>
              <a:t>https://altvr.com/kafka</a:t>
            </a:r>
          </a:p>
        </p:txBody>
      </p:sp>
    </p:spTree>
    <p:extLst>
      <p:ext uri="{BB962C8B-B14F-4D97-AF65-F5344CB8AC3E}">
        <p14:creationId xmlns:p14="http://schemas.microsoft.com/office/powerpoint/2010/main" val="39387539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33794" name="Picture 2" descr="https://s3.amazonaws.com/media-p.slid.es/uploads/374296/images/2739300/pasted-from-clipboard.pn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a:stretch>
        </p:blipFill>
        <p:spPr bwMode="auto">
          <a:xfrm>
            <a:off x="0" y="-1238556"/>
            <a:ext cx="12192000" cy="89119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226470" y="5220153"/>
            <a:ext cx="5739072" cy="830997"/>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lang="en-US" sz="4800" dirty="0">
                <a:solidFill>
                  <a:schemeClr val="bg1"/>
                </a:solidFill>
              </a:rPr>
              <a:t>Human connection</a:t>
            </a:r>
          </a:p>
        </p:txBody>
      </p:sp>
      <p:pic>
        <p:nvPicPr>
          <p:cNvPr id="36866" name="Picture 2" descr="https://s3.amazonaws.com/media-p.slid.es/uploads/374296/images/2739350/pasted-from-clipboard.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360556" y="612119"/>
            <a:ext cx="7470888" cy="41872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41553" y="267025"/>
            <a:ext cx="1860362" cy="336329"/>
          </a:xfrm>
          <a:prstGeom prst="rect">
            <a:avLst/>
          </a:prstGeom>
        </p:spPr>
      </p:pic>
    </p:spTree>
    <p:extLst>
      <p:ext uri="{BB962C8B-B14F-4D97-AF65-F5344CB8AC3E}">
        <p14:creationId xmlns:p14="http://schemas.microsoft.com/office/powerpoint/2010/main" val="13217546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323202"/>
            <a:ext cx="10515600" cy="1325563"/>
          </a:xfrm>
        </p:spPr>
        <p:txBody>
          <a:bodyPr>
            <a:normAutofit fontScale="90000"/>
          </a:bodyPr>
          <a:lstStyle/>
          <a:p>
            <a:r>
              <a:rPr lang="en-US" dirty="0" err="1"/>
              <a:t>KTable</a:t>
            </a:r>
            <a:r>
              <a:rPr lang="en-US" dirty="0"/>
              <a:t> </a:t>
            </a:r>
            <a:r>
              <a:rPr lang="en-US" dirty="0" err="1"/>
              <a:t>rematerialization</a:t>
            </a:r>
            <a:br>
              <a:rPr lang="en-US" dirty="0"/>
            </a:br>
            <a:br>
              <a:rPr lang="en-US" dirty="0"/>
            </a:br>
            <a:r>
              <a:rPr lang="en-US" sz="1800" dirty="0"/>
              <a:t>Cold nodes read *entire* </a:t>
            </a:r>
            <a:r>
              <a:rPr lang="en-US" sz="1800" dirty="0" err="1"/>
              <a:t>KTable</a:t>
            </a:r>
            <a:r>
              <a:rPr lang="en-US" sz="1800" dirty="0"/>
              <a:t> transaction log for each </a:t>
            </a:r>
            <a:r>
              <a:rPr lang="en-US" sz="1800" dirty="0" err="1"/>
              <a:t>KTable</a:t>
            </a:r>
            <a:r>
              <a:rPr lang="en-US" sz="1800" dirty="0"/>
              <a:t> on startup. (Of course!)</a:t>
            </a:r>
            <a:br>
              <a:rPr lang="en-US" sz="1800" dirty="0"/>
            </a:br>
            <a:r>
              <a:rPr lang="en-US" sz="1800" dirty="0"/>
              <a:t>Not something you’re likely to experience except during a failure.</a:t>
            </a:r>
            <a:br>
              <a:rPr lang="en-US" sz="1800" dirty="0"/>
            </a:br>
            <a:br>
              <a:rPr lang="en-US" sz="1800" dirty="0"/>
            </a:br>
            <a:r>
              <a:rPr lang="en-US" sz="1800" dirty="0"/>
              <a:t>You could be in for a surprise!</a:t>
            </a:r>
            <a:br>
              <a:rPr lang="en-US" sz="1800" dirty="0"/>
            </a:br>
            <a:br>
              <a:rPr lang="en-US" sz="1800" dirty="0"/>
            </a:br>
            <a:r>
              <a:rPr lang="en-US" sz="1800" dirty="0"/>
              <a:t>Easy to force a </a:t>
            </a:r>
            <a:r>
              <a:rPr lang="en-US" sz="1800" dirty="0" err="1"/>
              <a:t>rematerialization</a:t>
            </a:r>
            <a:r>
              <a:rPr lang="en-US" sz="1800" dirty="0"/>
              <a:t> to test: stop job, remove </a:t>
            </a:r>
            <a:r>
              <a:rPr lang="en-US" sz="1800" dirty="0">
                <a:latin typeface="Consolas" panose="020B0609020204030204" pitchFamily="49" charset="0"/>
              </a:rPr>
              <a:t>state</a:t>
            </a:r>
            <a:r>
              <a:rPr lang="en-US" sz="1800" dirty="0"/>
              <a:t> </a:t>
            </a:r>
            <a:r>
              <a:rPr lang="en-US" sz="1800" dirty="0" err="1"/>
              <a:t>dir</a:t>
            </a:r>
            <a:r>
              <a:rPr lang="en-US" sz="1800" dirty="0"/>
              <a:t> from job work directory, restart.</a:t>
            </a:r>
            <a:br>
              <a:rPr lang="en-US" sz="1800" dirty="0"/>
            </a:br>
            <a:r>
              <a:rPr lang="en-US" sz="1800" dirty="0"/>
              <a:t>(But you should probably check your </a:t>
            </a:r>
            <a:r>
              <a:rPr lang="en-US" sz="1800" dirty="0" err="1"/>
              <a:t>xlog</a:t>
            </a:r>
            <a:r>
              <a:rPr lang="en-US" sz="1800" dirty="0"/>
              <a:t> topic sizes first)</a:t>
            </a:r>
            <a:br>
              <a:rPr lang="en-US" sz="1800" dirty="0"/>
            </a:br>
            <a:br>
              <a:rPr lang="en-US" sz="1800" dirty="0"/>
            </a:br>
            <a:r>
              <a:rPr lang="en-US" sz="1800" dirty="0"/>
              <a:t>In our case, AWS EBS I/O throttling caused us to be unable to bring a fresh node up!</a:t>
            </a:r>
            <a:br>
              <a:rPr lang="en-US" sz="1800" dirty="0"/>
            </a:br>
            <a:br>
              <a:rPr lang="en-US" sz="1800" dirty="0"/>
            </a:br>
            <a:r>
              <a:rPr lang="en-US" sz="1800" dirty="0"/>
              <a:t>Ensure topic </a:t>
            </a:r>
            <a:r>
              <a:rPr lang="en-US" sz="1800" dirty="0" err="1"/>
              <a:t>xlog</a:t>
            </a:r>
            <a:r>
              <a:rPr lang="en-US" sz="1800" dirty="0"/>
              <a:t> doesn’t grow unbounded:</a:t>
            </a:r>
            <a:br>
              <a:rPr lang="en-US" sz="1800" dirty="0"/>
            </a:br>
            <a:r>
              <a:rPr lang="en-US" sz="1800" dirty="0"/>
              <a:t>- Ensure you delete dead keys explicitly and have proper compaction policies set on </a:t>
            </a:r>
            <a:r>
              <a:rPr lang="en-US" sz="1800" dirty="0" err="1"/>
              <a:t>xlog</a:t>
            </a:r>
            <a:r>
              <a:rPr lang="en-US" sz="1800" dirty="0"/>
              <a:t> topics</a:t>
            </a:r>
            <a:br>
              <a:rPr lang="en-US" sz="1800" dirty="0"/>
            </a:br>
            <a:r>
              <a:rPr lang="en-US" sz="1800" dirty="0"/>
              <a:t>- Or, use pattern discussed previously if data can be purged after time duration</a:t>
            </a:r>
            <a:br>
              <a:rPr lang="en-US" sz="1800" dirty="0"/>
            </a:br>
            <a:br>
              <a:rPr lang="en-US" sz="1800" dirty="0"/>
            </a:br>
            <a:br>
              <a:rPr lang="en-US" sz="1800" dirty="0"/>
            </a:br>
            <a:br>
              <a:rPr lang="en-US" sz="1800" dirty="0"/>
            </a:br>
            <a:br>
              <a:rPr lang="en-US" sz="1800" dirty="0"/>
            </a:br>
            <a:endParaRPr lang="en-US" sz="1800" dirty="0"/>
          </a:p>
        </p:txBody>
      </p:sp>
      <p:graphicFrame>
        <p:nvGraphicFramePr>
          <p:cNvPr id="3" name="Object 2"/>
          <p:cNvGraphicFramePr>
            <a:graphicFrameLocks noChangeAspect="1"/>
          </p:cNvGraphicFramePr>
          <p:nvPr>
            <p:extLst>
              <p:ext uri="{D42A27DB-BD31-4B8C-83A1-F6EECF244321}">
                <p14:modId xmlns:p14="http://schemas.microsoft.com/office/powerpoint/2010/main" val="1138965389"/>
              </p:ext>
            </p:extLst>
          </p:nvPr>
        </p:nvGraphicFramePr>
        <p:xfrm>
          <a:off x="9944934" y="273696"/>
          <a:ext cx="1863655" cy="336332"/>
        </p:xfrm>
        <a:graphic>
          <a:graphicData uri="http://schemas.openxmlformats.org/presentationml/2006/ole">
            <mc:AlternateContent xmlns:mc="http://schemas.openxmlformats.org/markup-compatibility/2006">
              <mc:Choice xmlns:v="urn:schemas-microsoft-com:vml" Requires="v">
                <p:oleObj spid="_x0000_s51271" name="Image" r:id="rId3" imgW="19034640" imgH="3441240" progId="Photoshop.Image.16">
                  <p:embed/>
                </p:oleObj>
              </mc:Choice>
              <mc:Fallback>
                <p:oleObj name="Image" r:id="rId3" imgW="19034640" imgH="3441240" progId="Photoshop.Image.16">
                  <p:embed/>
                  <p:pic>
                    <p:nvPicPr>
                      <p:cNvPr id="2" name="Object 1"/>
                      <p:cNvPicPr/>
                      <p:nvPr/>
                    </p:nvPicPr>
                    <p:blipFill>
                      <a:blip r:embed="rId4"/>
                      <a:stretch>
                        <a:fillRect/>
                      </a:stretch>
                    </p:blipFill>
                    <p:spPr>
                      <a:xfrm>
                        <a:off x="9944934" y="273696"/>
                        <a:ext cx="1863655" cy="336332"/>
                      </a:xfrm>
                      <a:prstGeom prst="rect">
                        <a:avLst/>
                      </a:prstGeom>
                    </p:spPr>
                  </p:pic>
                </p:oleObj>
              </mc:Fallback>
            </mc:AlternateContent>
          </a:graphicData>
        </a:graphic>
      </p:graphicFrame>
      <p:sp>
        <p:nvSpPr>
          <p:cNvPr id="5" name="TextBox 4"/>
          <p:cNvSpPr txBox="1"/>
          <p:nvPr/>
        </p:nvSpPr>
        <p:spPr>
          <a:xfrm>
            <a:off x="9525548" y="6236339"/>
            <a:ext cx="2345257" cy="369332"/>
          </a:xfrm>
          <a:prstGeom prst="rect">
            <a:avLst/>
          </a:prstGeom>
          <a:noFill/>
        </p:spPr>
        <p:txBody>
          <a:bodyPr wrap="none" rtlCol="0">
            <a:spAutoFit/>
          </a:bodyPr>
          <a:lstStyle/>
          <a:p>
            <a:r>
              <a:rPr lang="en-US" dirty="0"/>
              <a:t>https://altvr.com/kafka</a:t>
            </a:r>
          </a:p>
        </p:txBody>
      </p:sp>
    </p:spTree>
    <p:extLst>
      <p:ext uri="{BB962C8B-B14F-4D97-AF65-F5344CB8AC3E}">
        <p14:creationId xmlns:p14="http://schemas.microsoft.com/office/powerpoint/2010/main" val="40543607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218"/>
            <a:ext cx="10515600" cy="1325563"/>
          </a:xfrm>
        </p:spPr>
        <p:txBody>
          <a:bodyPr>
            <a:normAutofit fontScale="90000"/>
          </a:bodyPr>
          <a:lstStyle/>
          <a:p>
            <a:r>
              <a:rPr lang="en-US" dirty="0"/>
              <a:t>Reset switches + flushing</a:t>
            </a:r>
            <a:br>
              <a:rPr lang="en-US" dirty="0"/>
            </a:br>
            <a:br>
              <a:rPr lang="en-US" dirty="0"/>
            </a:br>
            <a:r>
              <a:rPr lang="en-US" sz="1800" dirty="0"/>
              <a:t>Sometimes </a:t>
            </a:r>
            <a:r>
              <a:rPr lang="en-US" sz="1800" dirty="0" err="1"/>
              <a:t>KTables</a:t>
            </a:r>
            <a:r>
              <a:rPr lang="en-US" sz="1800" dirty="0"/>
              <a:t> topics or entries need to be forcibly rematerialized/flushed/read from beginning.</a:t>
            </a:r>
            <a:br>
              <a:rPr lang="en-US" sz="1800" dirty="0"/>
            </a:br>
            <a:br>
              <a:rPr lang="en-US" sz="1800" dirty="0"/>
            </a:br>
            <a:r>
              <a:rPr lang="en-US" sz="1800" dirty="0"/>
              <a:t>For example: </a:t>
            </a:r>
            <a:r>
              <a:rPr lang="en-US" sz="1800" dirty="0" err="1"/>
              <a:t>KTable</a:t>
            </a:r>
            <a:r>
              <a:rPr lang="en-US" sz="1800" dirty="0"/>
              <a:t> topic exists before first job run. Or, something broke.</a:t>
            </a:r>
            <a:br>
              <a:rPr lang="en-US" sz="1800" dirty="0"/>
            </a:br>
            <a:br>
              <a:rPr lang="en-US" sz="1800" dirty="0"/>
            </a:br>
            <a:r>
              <a:rPr lang="en-US" sz="1800" dirty="0"/>
              <a:t>Handy to build in mechanisms to:</a:t>
            </a:r>
            <a:br>
              <a:rPr lang="en-US" sz="1800" dirty="0"/>
            </a:br>
            <a:br>
              <a:rPr lang="en-US" sz="1800" dirty="0"/>
            </a:br>
            <a:r>
              <a:rPr lang="en-US" sz="1800" dirty="0"/>
              <a:t>- Reset consumer offsets to zero</a:t>
            </a:r>
            <a:br>
              <a:rPr lang="en-US" sz="1800" dirty="0"/>
            </a:br>
            <a:br>
              <a:rPr lang="en-US" sz="1800" dirty="0"/>
            </a:br>
            <a:r>
              <a:rPr lang="en-US" sz="1800" dirty="0"/>
              <a:t>- For OLTP/Connect-backed </a:t>
            </a:r>
            <a:r>
              <a:rPr lang="en-US" sz="1800" dirty="0" err="1"/>
              <a:t>KTable</a:t>
            </a:r>
            <a:r>
              <a:rPr lang="en-US" sz="1800" dirty="0"/>
              <a:t> data, force a no-op update to database record(s) to flush </a:t>
            </a:r>
            <a:br>
              <a:rPr lang="en-US" sz="1800" dirty="0"/>
            </a:br>
            <a:r>
              <a:rPr lang="en-US" sz="1800" dirty="0"/>
              <a:t>  - In Rails, </a:t>
            </a:r>
            <a:r>
              <a:rPr lang="en-US" sz="1800" dirty="0" err="1"/>
              <a:t>ActiveRecord#flush</a:t>
            </a:r>
            <a:br>
              <a:rPr lang="en-US" sz="1800" dirty="0"/>
            </a:br>
            <a:br>
              <a:rPr lang="en-US" sz="1800" dirty="0"/>
            </a:br>
            <a:r>
              <a:rPr lang="en-US" sz="1800" dirty="0"/>
              <a:t>May be less necessary in newer versions of Kafka Streams (ex due to KAFKA-4114 + bugfixes)</a:t>
            </a:r>
            <a:br>
              <a:rPr lang="en-US" sz="1800" dirty="0"/>
            </a:br>
            <a:br>
              <a:rPr lang="en-US" sz="1800" dirty="0"/>
            </a:br>
            <a:r>
              <a:rPr lang="en-US" sz="1800" dirty="0"/>
              <a:t>Handy topic consumer group offset </a:t>
            </a:r>
            <a:r>
              <a:rPr lang="en-US" sz="1800" dirty="0" err="1"/>
              <a:t>resetter</a:t>
            </a:r>
            <a:r>
              <a:rPr lang="en-US" sz="1800" dirty="0"/>
              <a:t> routine, pass in job Properties:</a:t>
            </a:r>
            <a:br>
              <a:rPr lang="en-US" sz="1800" dirty="0"/>
            </a:br>
            <a:r>
              <a:rPr lang="en-US" sz="1800" dirty="0">
                <a:hlinkClick r:id="rId3"/>
              </a:rPr>
              <a:t>https://gist.github.com/gfodor/a4f5e4721e959766e75e4c901bf42890</a:t>
            </a:r>
            <a:br>
              <a:rPr lang="en-US" sz="1800" dirty="0"/>
            </a:br>
            <a:br>
              <a:rPr lang="en-US" sz="1800" dirty="0"/>
            </a:br>
            <a:br>
              <a:rPr lang="en-US" sz="1800" dirty="0"/>
            </a:br>
            <a:endParaRPr lang="en-US" sz="1800" dirty="0"/>
          </a:p>
        </p:txBody>
      </p:sp>
      <p:graphicFrame>
        <p:nvGraphicFramePr>
          <p:cNvPr id="3" name="Object 2"/>
          <p:cNvGraphicFramePr>
            <a:graphicFrameLocks noChangeAspect="1"/>
          </p:cNvGraphicFramePr>
          <p:nvPr>
            <p:extLst>
              <p:ext uri="{D42A27DB-BD31-4B8C-83A1-F6EECF244321}">
                <p14:modId xmlns:p14="http://schemas.microsoft.com/office/powerpoint/2010/main" val="1138965389"/>
              </p:ext>
            </p:extLst>
          </p:nvPr>
        </p:nvGraphicFramePr>
        <p:xfrm>
          <a:off x="9944934" y="273696"/>
          <a:ext cx="1863655" cy="336332"/>
        </p:xfrm>
        <a:graphic>
          <a:graphicData uri="http://schemas.openxmlformats.org/presentationml/2006/ole">
            <mc:AlternateContent xmlns:mc="http://schemas.openxmlformats.org/markup-compatibility/2006">
              <mc:Choice xmlns:v="urn:schemas-microsoft-com:vml" Requires="v">
                <p:oleObj spid="_x0000_s52295" name="Image" r:id="rId4" imgW="19034640" imgH="3441240" progId="Photoshop.Image.16">
                  <p:embed/>
                </p:oleObj>
              </mc:Choice>
              <mc:Fallback>
                <p:oleObj name="Image" r:id="rId4" imgW="19034640" imgH="3441240" progId="Photoshop.Image.16">
                  <p:embed/>
                  <p:pic>
                    <p:nvPicPr>
                      <p:cNvPr id="2" name="Object 1"/>
                      <p:cNvPicPr/>
                      <p:nvPr/>
                    </p:nvPicPr>
                    <p:blipFill>
                      <a:blip r:embed="rId5"/>
                      <a:stretch>
                        <a:fillRect/>
                      </a:stretch>
                    </p:blipFill>
                    <p:spPr>
                      <a:xfrm>
                        <a:off x="9944934" y="273696"/>
                        <a:ext cx="1863655" cy="336332"/>
                      </a:xfrm>
                      <a:prstGeom prst="rect">
                        <a:avLst/>
                      </a:prstGeom>
                    </p:spPr>
                  </p:pic>
                </p:oleObj>
              </mc:Fallback>
            </mc:AlternateContent>
          </a:graphicData>
        </a:graphic>
      </p:graphicFrame>
      <p:sp>
        <p:nvSpPr>
          <p:cNvPr id="5" name="TextBox 4"/>
          <p:cNvSpPr txBox="1"/>
          <p:nvPr/>
        </p:nvSpPr>
        <p:spPr>
          <a:xfrm>
            <a:off x="9525548" y="6236339"/>
            <a:ext cx="2345257" cy="369332"/>
          </a:xfrm>
          <a:prstGeom prst="rect">
            <a:avLst/>
          </a:prstGeom>
          <a:noFill/>
        </p:spPr>
        <p:txBody>
          <a:bodyPr wrap="none" rtlCol="0">
            <a:spAutoFit/>
          </a:bodyPr>
          <a:lstStyle/>
          <a:p>
            <a:r>
              <a:rPr lang="en-US" dirty="0"/>
              <a:t>https://altvr.com/kafka</a:t>
            </a:r>
          </a:p>
        </p:txBody>
      </p:sp>
    </p:spTree>
    <p:extLst>
      <p:ext uri="{BB962C8B-B14F-4D97-AF65-F5344CB8AC3E}">
        <p14:creationId xmlns:p14="http://schemas.microsoft.com/office/powerpoint/2010/main" val="4997500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2371153016"/>
              </p:ext>
            </p:extLst>
          </p:nvPr>
        </p:nvGraphicFramePr>
        <p:xfrm>
          <a:off x="4029810" y="2244437"/>
          <a:ext cx="7974104" cy="4382804"/>
        </p:xfrm>
        <a:graphic>
          <a:graphicData uri="http://schemas.openxmlformats.org/presentationml/2006/ole">
            <mc:AlternateContent xmlns:mc="http://schemas.openxmlformats.org/markup-compatibility/2006">
              <mc:Choice xmlns:v="urn:schemas-microsoft-com:vml" Requires="v">
                <p:oleObj spid="_x0000_s27808" name="Image" r:id="rId3" imgW="22485600" imgH="10285560" progId="Photoshop.Image.16">
                  <p:embed/>
                </p:oleObj>
              </mc:Choice>
              <mc:Fallback>
                <p:oleObj name="Image" r:id="rId3" imgW="22485600" imgH="10285560" progId="Photoshop.Image.16">
                  <p:embed/>
                  <p:pic>
                    <p:nvPicPr>
                      <p:cNvPr id="0" name=""/>
                      <p:cNvPicPr/>
                      <p:nvPr/>
                    </p:nvPicPr>
                    <p:blipFill>
                      <a:blip r:embed="rId4"/>
                      <a:stretch>
                        <a:fillRect/>
                      </a:stretch>
                    </p:blipFill>
                    <p:spPr>
                      <a:xfrm>
                        <a:off x="4029810" y="2244437"/>
                        <a:ext cx="7974104" cy="4382804"/>
                      </a:xfrm>
                      <a:prstGeom prst="rect">
                        <a:avLst/>
                      </a:prstGeom>
                    </p:spPr>
                  </p:pic>
                </p:oleObj>
              </mc:Fallback>
            </mc:AlternateContent>
          </a:graphicData>
        </a:graphic>
      </p:graphicFrame>
      <p:sp>
        <p:nvSpPr>
          <p:cNvPr id="2" name="Title 1"/>
          <p:cNvSpPr>
            <a:spLocks noGrp="1"/>
          </p:cNvSpPr>
          <p:nvPr>
            <p:ph type="title"/>
          </p:nvPr>
        </p:nvSpPr>
        <p:spPr>
          <a:xfrm>
            <a:off x="460349" y="2244437"/>
            <a:ext cx="10515600" cy="1325563"/>
          </a:xfrm>
        </p:spPr>
        <p:txBody>
          <a:bodyPr>
            <a:normAutofit fontScale="90000"/>
          </a:bodyPr>
          <a:lstStyle/>
          <a:p>
            <a:r>
              <a:rPr lang="en-US" dirty="0"/>
              <a:t>Conclusion</a:t>
            </a:r>
            <a:br>
              <a:rPr lang="en-US" dirty="0"/>
            </a:br>
            <a:br>
              <a:rPr lang="en-US" dirty="0"/>
            </a:br>
            <a:r>
              <a:rPr lang="en-US" sz="1800" dirty="0"/>
              <a:t>Kafka Streams has been amazing for us.</a:t>
            </a:r>
            <a:br>
              <a:rPr lang="en-US" sz="1800" dirty="0"/>
            </a:br>
            <a:br>
              <a:rPr lang="en-US" sz="1800" dirty="0"/>
            </a:br>
            <a:r>
              <a:rPr lang="en-US" sz="1800" dirty="0"/>
              <a:t>Shown so far, we have jobs for:</a:t>
            </a:r>
            <a:br>
              <a:rPr lang="en-US" sz="1800" dirty="0"/>
            </a:br>
            <a:br>
              <a:rPr lang="en-US" sz="1800" dirty="0"/>
            </a:br>
            <a:r>
              <a:rPr lang="en-US" sz="1800" dirty="0"/>
              <a:t>- VR Mirror/Capture/Playback</a:t>
            </a:r>
            <a:br>
              <a:rPr lang="en-US" sz="1800" dirty="0"/>
            </a:br>
            <a:r>
              <a:rPr lang="en-US" sz="1800" dirty="0"/>
              <a:t>- Presence</a:t>
            </a:r>
            <a:br>
              <a:rPr lang="en-US" sz="1800" dirty="0"/>
            </a:br>
            <a:r>
              <a:rPr lang="en-US" sz="1800" dirty="0"/>
              <a:t>- Scheduled tasks</a:t>
            </a:r>
            <a:br>
              <a:rPr lang="en-US" sz="1800" dirty="0"/>
            </a:br>
            <a:br>
              <a:rPr lang="en-US" sz="1800" dirty="0"/>
            </a:br>
            <a:r>
              <a:rPr lang="en-US" sz="1800" dirty="0"/>
              <a:t>We are also using it for:</a:t>
            </a:r>
            <a:br>
              <a:rPr lang="en-US" sz="1800" dirty="0"/>
            </a:br>
            <a:br>
              <a:rPr lang="en-US" sz="1800" dirty="0"/>
            </a:br>
            <a:r>
              <a:rPr lang="en-US" sz="1800" dirty="0"/>
              <a:t>- Real time game telemetry ETL</a:t>
            </a:r>
            <a:br>
              <a:rPr lang="en-US" sz="1800" dirty="0"/>
            </a:br>
            <a:r>
              <a:rPr lang="en-US" sz="1800" dirty="0"/>
              <a:t>- VR Capture archival to S3</a:t>
            </a:r>
            <a:br>
              <a:rPr lang="en-US" sz="1800" dirty="0"/>
            </a:br>
            <a:r>
              <a:rPr lang="en-US" sz="1800" dirty="0"/>
              <a:t>- Real-time push messaging</a:t>
            </a:r>
            <a:br>
              <a:rPr lang="en-US" sz="1800" dirty="0"/>
            </a:br>
            <a:br>
              <a:rPr lang="en-US" sz="1800" dirty="0"/>
            </a:br>
            <a:br>
              <a:rPr lang="en-US" sz="1800" dirty="0"/>
            </a:br>
            <a:br>
              <a:rPr lang="en-US" sz="1800" dirty="0"/>
            </a:br>
            <a:endParaRPr lang="en-US" sz="1800" dirty="0"/>
          </a:p>
        </p:txBody>
      </p:sp>
      <p:graphicFrame>
        <p:nvGraphicFramePr>
          <p:cNvPr id="4" name="Object 3"/>
          <p:cNvGraphicFramePr>
            <a:graphicFrameLocks noChangeAspect="1"/>
          </p:cNvGraphicFramePr>
          <p:nvPr>
            <p:extLst>
              <p:ext uri="{D42A27DB-BD31-4B8C-83A1-F6EECF244321}">
                <p14:modId xmlns:p14="http://schemas.microsoft.com/office/powerpoint/2010/main" val="1138965389"/>
              </p:ext>
            </p:extLst>
          </p:nvPr>
        </p:nvGraphicFramePr>
        <p:xfrm>
          <a:off x="9944934" y="273696"/>
          <a:ext cx="1863655" cy="336332"/>
        </p:xfrm>
        <a:graphic>
          <a:graphicData uri="http://schemas.openxmlformats.org/presentationml/2006/ole">
            <mc:AlternateContent xmlns:mc="http://schemas.openxmlformats.org/markup-compatibility/2006">
              <mc:Choice xmlns:v="urn:schemas-microsoft-com:vml" Requires="v">
                <p:oleObj spid="_x0000_s27809" name="Image" r:id="rId5" imgW="19034640" imgH="3441240" progId="Photoshop.Image.16">
                  <p:embed/>
                </p:oleObj>
              </mc:Choice>
              <mc:Fallback>
                <p:oleObj name="Image" r:id="rId5" imgW="19034640" imgH="3441240" progId="Photoshop.Image.16">
                  <p:embed/>
                  <p:pic>
                    <p:nvPicPr>
                      <p:cNvPr id="2" name="Object 1"/>
                      <p:cNvPicPr/>
                      <p:nvPr/>
                    </p:nvPicPr>
                    <p:blipFill>
                      <a:blip r:embed="rId6"/>
                      <a:stretch>
                        <a:fillRect/>
                      </a:stretch>
                    </p:blipFill>
                    <p:spPr>
                      <a:xfrm>
                        <a:off x="9944934" y="273696"/>
                        <a:ext cx="1863655" cy="336332"/>
                      </a:xfrm>
                      <a:prstGeom prst="rect">
                        <a:avLst/>
                      </a:prstGeom>
                    </p:spPr>
                  </p:pic>
                </p:oleObj>
              </mc:Fallback>
            </mc:AlternateContent>
          </a:graphicData>
        </a:graphic>
      </p:graphicFrame>
      <p:sp>
        <p:nvSpPr>
          <p:cNvPr id="6" name="TextBox 5"/>
          <p:cNvSpPr txBox="1"/>
          <p:nvPr/>
        </p:nvSpPr>
        <p:spPr>
          <a:xfrm>
            <a:off x="9525548" y="6236339"/>
            <a:ext cx="2345257" cy="369332"/>
          </a:xfrm>
          <a:prstGeom prst="rect">
            <a:avLst/>
          </a:prstGeom>
          <a:noFill/>
        </p:spPr>
        <p:txBody>
          <a:bodyPr wrap="none" rtlCol="0">
            <a:spAutoFit/>
          </a:bodyPr>
          <a:lstStyle/>
          <a:p>
            <a:r>
              <a:rPr lang="en-US" dirty="0"/>
              <a:t>https://altvr.com/kafka</a:t>
            </a:r>
          </a:p>
        </p:txBody>
      </p:sp>
    </p:spTree>
    <p:extLst>
      <p:ext uri="{BB962C8B-B14F-4D97-AF65-F5344CB8AC3E}">
        <p14:creationId xmlns:p14="http://schemas.microsoft.com/office/powerpoint/2010/main" val="22583123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BEBA8EAE-BF5A-486C-A8C5-ECC9F3942E4B}">
                <a14:imgProps xmlns:a14="http://schemas.microsoft.com/office/drawing/2010/main">
                  <a14:imgLayer r:embed="rId3">
                    <a14:imgEffect>
                      <a14:brightnessContrast bright="-50000" contrast="10000"/>
                    </a14:imgEffect>
                  </a14:imgLayer>
                </a14:imgProps>
              </a:ext>
              <a:ext uri="{28A0092B-C50C-407E-A947-70E740481C1C}">
                <a14:useLocalDpi xmlns:a14="http://schemas.microsoft.com/office/drawing/2010/main"/>
              </a:ext>
            </a:extLst>
          </a:blip>
          <a:stretch>
            <a:fillRect/>
          </a:stretch>
        </p:blipFill>
        <p:spPr>
          <a:xfrm>
            <a:off x="-631527" y="-112545"/>
            <a:ext cx="13451810" cy="6970546"/>
          </a:xfrm>
          <a:prstGeom prst="rect">
            <a:avLst/>
          </a:prstGeom>
          <a:solidFill>
            <a:schemeClr val="tx2">
              <a:lumMod val="40000"/>
              <a:lumOff val="60000"/>
            </a:schemeClr>
          </a:solidFill>
          <a:effectLst>
            <a:outerShdw blurRad="50800" dist="38100" dir="2700000" algn="tl" rotWithShape="0">
              <a:prstClr val="black">
                <a:alpha val="40000"/>
              </a:prstClr>
            </a:outerShdw>
          </a:effectLst>
        </p:spPr>
      </p:pic>
      <p:sp>
        <p:nvSpPr>
          <p:cNvPr id="2" name="Title 1"/>
          <p:cNvSpPr>
            <a:spLocks noGrp="1"/>
          </p:cNvSpPr>
          <p:nvPr>
            <p:ph type="title"/>
          </p:nvPr>
        </p:nvSpPr>
        <p:spPr>
          <a:xfrm>
            <a:off x="385883" y="990094"/>
            <a:ext cx="9559636" cy="1325563"/>
          </a:xfrm>
          <a:effectLst>
            <a:glow rad="63500">
              <a:schemeClr val="accent1">
                <a:satMod val="175000"/>
                <a:alpha val="40000"/>
              </a:schemeClr>
            </a:glow>
            <a:outerShdw blurRad="50800" dist="38100" dir="2700000" algn="tl" rotWithShape="0">
              <a:prstClr val="black">
                <a:alpha val="40000"/>
              </a:prstClr>
            </a:outerShdw>
          </a:effectLst>
        </p:spPr>
        <p:txBody>
          <a:bodyPr>
            <a:normAutofit fontScale="90000"/>
          </a:bodyPr>
          <a:lstStyle/>
          <a:p>
            <a:r>
              <a:rPr lang="en-US" dirty="0">
                <a:solidFill>
                  <a:schemeClr val="bg1"/>
                </a:solidFill>
              </a:rPr>
              <a:t>Conclusion</a:t>
            </a:r>
            <a:br>
              <a:rPr lang="en-US" dirty="0">
                <a:solidFill>
                  <a:schemeClr val="bg1"/>
                </a:solidFill>
              </a:rPr>
            </a:br>
            <a:br>
              <a:rPr lang="en-US" dirty="0">
                <a:solidFill>
                  <a:schemeClr val="bg1"/>
                </a:solidFill>
              </a:rPr>
            </a:br>
            <a:r>
              <a:rPr lang="en-US" sz="1800" dirty="0">
                <a:solidFill>
                  <a:schemeClr val="bg1"/>
                </a:solidFill>
              </a:rPr>
              <a:t>Thanks to the Confluent team and the Kafka community!</a:t>
            </a:r>
            <a:br>
              <a:rPr lang="en-US" sz="1800" dirty="0">
                <a:solidFill>
                  <a:schemeClr val="bg1"/>
                </a:solidFill>
              </a:rPr>
            </a:br>
            <a:br>
              <a:rPr lang="en-US" sz="1800" dirty="0">
                <a:solidFill>
                  <a:schemeClr val="bg1"/>
                </a:solidFill>
              </a:rPr>
            </a:br>
            <a:r>
              <a:rPr lang="en-US" sz="1800" dirty="0">
                <a:solidFill>
                  <a:schemeClr val="bg1"/>
                </a:solidFill>
              </a:rPr>
              <a:t>Sound fun? We are hiring </a:t>
            </a:r>
            <a:r>
              <a:rPr lang="en-US" sz="1800" dirty="0">
                <a:solidFill>
                  <a:schemeClr val="bg1"/>
                </a:solidFill>
                <a:sym typeface="Wingdings" panose="05000000000000000000" pitchFamily="2" charset="2"/>
              </a:rPr>
              <a:t></a:t>
            </a:r>
            <a:br>
              <a:rPr lang="en-US" sz="1800" dirty="0">
                <a:solidFill>
                  <a:schemeClr val="bg1"/>
                </a:solidFill>
                <a:sym typeface="Wingdings" panose="05000000000000000000" pitchFamily="2" charset="2"/>
              </a:rPr>
            </a:br>
            <a:br>
              <a:rPr lang="en-US" sz="1800" dirty="0">
                <a:solidFill>
                  <a:schemeClr val="bg1"/>
                </a:solidFill>
                <a:sym typeface="Wingdings" panose="05000000000000000000" pitchFamily="2" charset="2"/>
              </a:rPr>
            </a:br>
            <a:r>
              <a:rPr lang="en-US" sz="1800" dirty="0">
                <a:solidFill>
                  <a:schemeClr val="bg1"/>
                </a:solidFill>
                <a:sym typeface="Wingdings" panose="05000000000000000000" pitchFamily="2" charset="2"/>
              </a:rPr>
              <a:t>See you in VR!</a:t>
            </a:r>
            <a:endParaRPr lang="en-US" sz="1800" dirty="0">
              <a:solidFill>
                <a:schemeClr val="bg1"/>
              </a:solidFill>
            </a:endParaRPr>
          </a:p>
        </p:txBody>
      </p:sp>
      <p:sp>
        <p:nvSpPr>
          <p:cNvPr id="3" name="Rectangle 2"/>
          <p:cNvSpPr/>
          <p:nvPr/>
        </p:nvSpPr>
        <p:spPr>
          <a:xfrm>
            <a:off x="385883" y="6020073"/>
            <a:ext cx="6096000" cy="646331"/>
          </a:xfrm>
          <a:prstGeom prst="rect">
            <a:avLst/>
          </a:prstGeom>
          <a:effectLst>
            <a:outerShdw blurRad="50800" dist="38100" dir="2700000" algn="tl" rotWithShape="0">
              <a:prstClr val="black">
                <a:alpha val="40000"/>
              </a:prstClr>
            </a:outerShdw>
          </a:effectLst>
        </p:spPr>
        <p:txBody>
          <a:bodyPr>
            <a:spAutoFit/>
          </a:bodyPr>
          <a:lstStyle/>
          <a:p>
            <a:r>
              <a:rPr lang="en-US" dirty="0">
                <a:solidFill>
                  <a:schemeClr val="bg1"/>
                </a:solidFill>
                <a:sym typeface="Wingdings" panose="05000000000000000000" pitchFamily="2" charset="2"/>
                <a:hlinkClick r:id="rId4"/>
              </a:rPr>
              <a:t>greg@altvr.com</a:t>
            </a:r>
            <a:br>
              <a:rPr lang="en-US" dirty="0">
                <a:solidFill>
                  <a:schemeClr val="bg1"/>
                </a:solidFill>
                <a:sym typeface="Wingdings" panose="05000000000000000000" pitchFamily="2" charset="2"/>
              </a:rPr>
            </a:br>
            <a:r>
              <a:rPr lang="en-US" dirty="0">
                <a:solidFill>
                  <a:schemeClr val="bg1"/>
                </a:solidFill>
                <a:sym typeface="Wingdings" panose="05000000000000000000" pitchFamily="2" charset="2"/>
                <a:hlinkClick r:id="rId5"/>
              </a:rPr>
              <a:t>https://altvr.com/careers</a:t>
            </a:r>
            <a:endParaRPr lang="en-US" dirty="0"/>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41553" y="267025"/>
            <a:ext cx="1860362" cy="336329"/>
          </a:xfrm>
          <a:prstGeom prst="rect">
            <a:avLst/>
          </a:prstGeom>
        </p:spPr>
      </p:pic>
      <p:sp>
        <p:nvSpPr>
          <p:cNvPr id="7" name="TextBox 6"/>
          <p:cNvSpPr txBox="1"/>
          <p:nvPr/>
        </p:nvSpPr>
        <p:spPr>
          <a:xfrm>
            <a:off x="9525548" y="6236339"/>
            <a:ext cx="2345257" cy="369332"/>
          </a:xfrm>
          <a:prstGeom prst="rect">
            <a:avLst/>
          </a:prstGeom>
          <a:noFill/>
        </p:spPr>
        <p:txBody>
          <a:bodyPr wrap="none" rtlCol="0">
            <a:spAutoFit/>
          </a:bodyPr>
          <a:lstStyle/>
          <a:p>
            <a:r>
              <a:rPr lang="en-US" dirty="0">
                <a:solidFill>
                  <a:schemeClr val="bg1"/>
                </a:solidFill>
              </a:rPr>
              <a:t>https://altvr.com/kafka</a:t>
            </a:r>
          </a:p>
        </p:txBody>
      </p:sp>
    </p:spTree>
    <p:extLst>
      <p:ext uri="{BB962C8B-B14F-4D97-AF65-F5344CB8AC3E}">
        <p14:creationId xmlns:p14="http://schemas.microsoft.com/office/powerpoint/2010/main" val="39391841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33794" name="Picture 2" descr="https://s3.amazonaws.com/media-p.slid.es/uploads/374296/images/2739300/pasted-from-clipboard.pn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0" y="-1238556"/>
            <a:ext cx="12192000" cy="89119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116659" y="3013501"/>
            <a:ext cx="5958682" cy="830997"/>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lang="en-US" sz="4800" dirty="0">
                <a:solidFill>
                  <a:schemeClr val="bg1"/>
                </a:solidFill>
              </a:rPr>
              <a:t>Stuff we’ve shipped</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1553" y="267025"/>
            <a:ext cx="1860362" cy="336329"/>
          </a:xfrm>
          <a:prstGeom prst="rect">
            <a:avLst/>
          </a:prstGeom>
        </p:spPr>
      </p:pic>
      <p:sp>
        <p:nvSpPr>
          <p:cNvPr id="7" name="TextBox 6"/>
          <p:cNvSpPr txBox="1"/>
          <p:nvPr/>
        </p:nvSpPr>
        <p:spPr>
          <a:xfrm>
            <a:off x="9525548" y="6236339"/>
            <a:ext cx="2345257" cy="369332"/>
          </a:xfrm>
          <a:prstGeom prst="rect">
            <a:avLst/>
          </a:prstGeom>
          <a:noFill/>
        </p:spPr>
        <p:txBody>
          <a:bodyPr wrap="none" rtlCol="0">
            <a:spAutoFit/>
          </a:bodyPr>
          <a:lstStyle/>
          <a:p>
            <a:r>
              <a:rPr lang="en-US" dirty="0">
                <a:solidFill>
                  <a:schemeClr val="bg1"/>
                </a:solidFill>
              </a:rPr>
              <a:t>https://altvr.com/kafka</a:t>
            </a:r>
          </a:p>
        </p:txBody>
      </p:sp>
    </p:spTree>
    <p:extLst>
      <p:ext uri="{BB962C8B-B14F-4D97-AF65-F5344CB8AC3E}">
        <p14:creationId xmlns:p14="http://schemas.microsoft.com/office/powerpoint/2010/main" val="7338749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37890" name="Picture 2" descr="https://s3.amazonaws.com/media-p.slid.es/uploads/374296/images/2739357/pasted-from-clipboa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7505" y="2063067"/>
            <a:ext cx="7745111" cy="4356625"/>
          </a:xfrm>
          <a:prstGeom prst="rect">
            <a:avLst/>
          </a:prstGeom>
          <a:noFill/>
          <a:extLst>
            <a:ext uri="{909E8E84-426E-40DD-AFC4-6F175D3DCCD1}">
              <a14:hiddenFill xmlns:a14="http://schemas.microsoft.com/office/drawing/2010/main">
                <a:solidFill>
                  <a:srgbClr val="FFFFFF"/>
                </a:solidFill>
              </a14:hiddenFill>
            </a:ext>
          </a:extLst>
        </p:spPr>
      </p:pic>
      <p:pic>
        <p:nvPicPr>
          <p:cNvPr id="37892" name="Picture 4" descr="https://s3.amazonaws.com/media-p.slid.es/uploads/374296/images/2739360/pasted-from-clipboa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105" y="707526"/>
            <a:ext cx="6950784" cy="39098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27233" y="5141886"/>
            <a:ext cx="4237057" cy="830997"/>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lang="en-US" sz="4800" dirty="0">
                <a:solidFill>
                  <a:schemeClr val="bg1"/>
                </a:solidFill>
              </a:rPr>
              <a:t>Volcano tours</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1553" y="267025"/>
            <a:ext cx="1860362" cy="336329"/>
          </a:xfrm>
          <a:prstGeom prst="rect">
            <a:avLst/>
          </a:prstGeom>
        </p:spPr>
      </p:pic>
      <p:sp>
        <p:nvSpPr>
          <p:cNvPr id="8" name="TextBox 7"/>
          <p:cNvSpPr txBox="1"/>
          <p:nvPr/>
        </p:nvSpPr>
        <p:spPr>
          <a:xfrm>
            <a:off x="9525548" y="6236339"/>
            <a:ext cx="2345257" cy="369332"/>
          </a:xfrm>
          <a:prstGeom prst="rect">
            <a:avLst/>
          </a:prstGeom>
          <a:noFill/>
        </p:spPr>
        <p:txBody>
          <a:bodyPr wrap="none" rtlCol="0">
            <a:spAutoFit/>
          </a:bodyPr>
          <a:lstStyle/>
          <a:p>
            <a:r>
              <a:rPr lang="en-US" dirty="0">
                <a:solidFill>
                  <a:schemeClr val="bg1"/>
                </a:solidFill>
              </a:rPr>
              <a:t>https://altvr.com/kafka</a:t>
            </a:r>
          </a:p>
        </p:txBody>
      </p:sp>
    </p:spTree>
    <p:extLst>
      <p:ext uri="{BB962C8B-B14F-4D97-AF65-F5344CB8AC3E}">
        <p14:creationId xmlns:p14="http://schemas.microsoft.com/office/powerpoint/2010/main" val="15981452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https://s3.amazonaws.com/media-p.slid.es/uploads/374296/images/2739378/Screenshot_061216_101358_P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56" y="-182571"/>
            <a:ext cx="12340621" cy="723939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02589" y="267604"/>
            <a:ext cx="5170005" cy="830997"/>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lang="en-US" sz="4800" dirty="0">
                <a:solidFill>
                  <a:schemeClr val="bg1"/>
                </a:solidFill>
              </a:rPr>
              <a:t>Super bowl party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1553" y="267025"/>
            <a:ext cx="1860362" cy="336329"/>
          </a:xfrm>
          <a:prstGeom prst="rect">
            <a:avLst/>
          </a:prstGeom>
        </p:spPr>
      </p:pic>
      <p:sp>
        <p:nvSpPr>
          <p:cNvPr id="5" name="TextBox 4"/>
          <p:cNvSpPr txBox="1"/>
          <p:nvPr/>
        </p:nvSpPr>
        <p:spPr>
          <a:xfrm>
            <a:off x="9581284" y="603354"/>
            <a:ext cx="2345257" cy="369332"/>
          </a:xfrm>
          <a:prstGeom prst="rect">
            <a:avLst/>
          </a:prstGeom>
          <a:noFill/>
        </p:spPr>
        <p:txBody>
          <a:bodyPr wrap="none" rtlCol="0">
            <a:spAutoFit/>
          </a:bodyPr>
          <a:lstStyle/>
          <a:p>
            <a:r>
              <a:rPr lang="en-US" dirty="0">
                <a:solidFill>
                  <a:schemeClr val="bg1"/>
                </a:solidFill>
              </a:rPr>
              <a:t>https://altvr.com/kafka</a:t>
            </a:r>
          </a:p>
        </p:txBody>
      </p:sp>
      <p:sp>
        <p:nvSpPr>
          <p:cNvPr id="8" name="TextBox 7"/>
          <p:cNvSpPr txBox="1"/>
          <p:nvPr/>
        </p:nvSpPr>
        <p:spPr>
          <a:xfrm>
            <a:off x="9525548" y="6236339"/>
            <a:ext cx="2345257" cy="369332"/>
          </a:xfrm>
          <a:prstGeom prst="rect">
            <a:avLst/>
          </a:prstGeom>
          <a:noFill/>
        </p:spPr>
        <p:txBody>
          <a:bodyPr wrap="none" rtlCol="0">
            <a:spAutoFit/>
          </a:bodyPr>
          <a:lstStyle/>
          <a:p>
            <a:r>
              <a:rPr lang="en-US" dirty="0">
                <a:solidFill>
                  <a:schemeClr val="bg1"/>
                </a:solidFill>
              </a:rPr>
              <a:t>https://altvr.com/kafka</a:t>
            </a:r>
          </a:p>
        </p:txBody>
      </p:sp>
    </p:spTree>
    <p:extLst>
      <p:ext uri="{BB962C8B-B14F-4D97-AF65-F5344CB8AC3E}">
        <p14:creationId xmlns:p14="http://schemas.microsoft.com/office/powerpoint/2010/main" val="26061824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Varela AltVR">
      <a:majorFont>
        <a:latin typeface="Varela Round"/>
        <a:ea typeface=""/>
        <a:cs typeface=""/>
      </a:majorFont>
      <a:minorFont>
        <a:latin typeface="Varela Rou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940</TotalTime>
  <Words>618</Words>
  <Application>Microsoft Office PowerPoint</Application>
  <PresentationFormat>Widescreen</PresentationFormat>
  <Paragraphs>137</Paragraphs>
  <Slides>63</Slides>
  <Notes>8</Notes>
  <HiddenSlides>0</HiddenSlides>
  <MMClips>1</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63</vt:i4>
      </vt:variant>
    </vt:vector>
  </HeadingPairs>
  <TitlesOfParts>
    <vt:vector size="70" baseType="lpstr">
      <vt:lpstr>Varela Round</vt:lpstr>
      <vt:lpstr>Wingdings</vt:lpstr>
      <vt:lpstr>Arial</vt:lpstr>
      <vt:lpstr>Consolas</vt:lpstr>
      <vt:lpstr>Calibri</vt:lpstr>
      <vt:lpstr>Office Theme</vt:lpstr>
      <vt:lpstr>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Kafka Streams API</vt:lpstr>
      <vt:lpstr>Kafka Streams API Stream processing: it’s not just for analytics!</vt:lpstr>
      <vt:lpstr>- Independent capacity - Arbitrary transformations - Flexible and simple ops</vt:lpstr>
      <vt:lpstr>- Build cohesive, re-usable topologies - Design for extensibility - Apply patterns + avoid pitfalls</vt:lpstr>
      <vt:lpstr>Job #1: Game Streams</vt:lpstr>
      <vt:lpstr>- Real-time netdata transformation - Routing between Photon servers - Stateful, due to Photon protocol</vt:lpstr>
      <vt:lpstr>PowerPoint Presentation</vt:lpstr>
      <vt:lpstr>PowerPoint Presentation</vt:lpstr>
      <vt:lpstr>Job #2: Playbacks</vt:lpstr>
      <vt:lpstr>- Load capture data (Kafka/S3) - Timed emission - Checkpointing, looping, filtering</vt:lpstr>
      <vt:lpstr>PowerPoint Presentation</vt:lpstr>
      <vt:lpstr>PowerPoint Presentation</vt:lpstr>
      <vt:lpstr>- Build cohesive, re-usable topologies - Design for extendibility - Apply patterns + avoid pitfalls</vt:lpstr>
      <vt:lpstr>- Build cohesive, re-usable topologies - Design for extensibility - Apply patterns + avoid pitfalls</vt:lpstr>
      <vt:lpstr>PowerPoint Presentation</vt:lpstr>
      <vt:lpstr>Patterns + Pitfalls</vt:lpstr>
      <vt:lpstr>Patterns + Pitfalls</vt:lpstr>
      <vt:lpstr>Config KTables Drive job behavior via OLTP state In our case, users interact with Rails API to control mirroring + captures</vt:lpstr>
      <vt:lpstr>KIP-99 Global Tables https://cwiki.apache.org/confluence/display/KAFKA/KIP-99%3A+Add+Global+Tables+to+Kafka+Streams</vt:lpstr>
      <vt:lpstr>Prefer declarative OLTP table state  Database tables state should describe “how the world should be” not “steps to perform” Job’s duty is to make the world look like the one desired  “A stream should exist from playback A to room B” not “Right now, create a stream from playback A to room B”  Straightforward to test + verify: does desired world match up with reality? Easier to reason about in failure cases</vt:lpstr>
      <vt:lpstr>Keep consistent topic naming  Kafka Stream jobs involve a lot of source + intermediate topics  We prefer: [&lt;data source&gt;|&lt;job application id&gt;]-&lt;avro record type&gt;[_&lt;specifier&gt;]-&lt;partition key&gt;  Ex: oltp_db-user-user_id job_playbacks-photon_instantiations-game_stream_id  </vt:lpstr>
      <vt:lpstr>Expose jobs as microservices  We prefer Thrift RPC</vt:lpstr>
      <vt:lpstr>Example: Presence  </vt:lpstr>
      <vt:lpstr>PowerPoint Presentation</vt:lpstr>
      <vt:lpstr>PowerPoint Presentation</vt:lpstr>
      <vt:lpstr>Small State Stores  Often times you have state store data that is short lived and unneeded after a certain amount of time  For us, about ¾ of state stores in jobs described meet this criteria  It’s desirable to set things up so you can have Kafka ensure stale xlog data is purged  Even if you are deleting keys manually + assuming compaction, this ensures xlog bounding      </vt:lpstr>
      <vt:lpstr>Small State Stores  For a state store where only keys within a duration N ms are guaranteed to be retained, configure topic:  segment.bytes=X,retention.ms=N,cleanup.policy=delete  with a reasonable X being approx working set size, as Kafka will always retain up to 2 * X xlog bytes  ex:  segment.bytes=1048576,retention.ms=604800000,cleanup.policy=delete  will result in a state store transaction log that will make keys last accessed &gt; 7 days ago eligible for deletion, with at most 1MB of stale keys sitting in transaction logs         </vt:lpstr>
      <vt:lpstr>RocksDB range scans  Did you know that RocksDB stores keys lexicographically sorted?  Kafka Streams exposes range() queries on persistent state stores!      </vt:lpstr>
      <vt:lpstr>Example: Scheduled tasks  Keys in “tasks” topic are a composite key of &lt;timestamp, id&gt;  Allows range queries for upcoming tasks (local to partition, obviously)     </vt:lpstr>
      <vt:lpstr>Dark staging jobs  Eventually you will need to deploy a staging version of a job into prod for integration testing while known-good version is serving users.  Ensure you bake in the necessary degree of freedom! (Duplicate topics, application ids, etc.)</vt:lpstr>
      <vt:lpstr>Patterns + Pitfalls</vt:lpstr>
      <vt:lpstr>KTable rematerialization  Cold nodes read *entire* KTable transaction log for each KTable on startup. (Of course!) Not something you’re likely to experience except during a failure.  You could be in for a surprise!  Easy to force a rematerialization to test: stop job, remove state dir from job work directory, restart. (But you should probably check your xlog topic sizes first)  In our case, AWS EBS I/O throttling caused us to be unable to bring a fresh node up!  Ensure topic xlog doesn’t grow unbounded: - Ensure you delete dead keys explicitly and have proper compaction policies set on xlog topics - Or, use pattern discussed previously if data can be purged after time duration     </vt:lpstr>
      <vt:lpstr>Reset switches + flushing  Sometimes KTables topics or entries need to be forcibly rematerialized/flushed/read from beginning.  For example: KTable topic exists before first job run. Or, something broke.  Handy to build in mechanisms to:  - Reset consumer offsets to zero  - For OLTP/Connect-backed KTable data, force a no-op update to database record(s) to flush    - In Rails, ActiveRecord#flush  May be less necessary in newer versions of Kafka Streams (ex due to KAFKA-4114 + bugfixes)  Handy topic consumer group offset resetter routine, pass in job Properties: https://gist.github.com/gfodor/a4f5e4721e959766e75e4c901bf42890   </vt:lpstr>
      <vt:lpstr>Conclusion  Kafka Streams has been amazing for us.  Shown so far, we have jobs for:  - VR Mirror/Capture/Playback - Presence - Scheduled tasks  We are also using it for:  - Real time game telemetry ETL - VR Capture archival to S3 - Real-time push messaging    </vt:lpstr>
      <vt:lpstr>Conclusion  Thanks to the Confluent team and the Kafka community!  Sound fun? We are hiring   See you in VR!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gfodor</dc:creator>
  <cp:lastModifiedBy>gfodor</cp:lastModifiedBy>
  <cp:revision>98</cp:revision>
  <dcterms:created xsi:type="dcterms:W3CDTF">2017-03-20T04:41:31Z</dcterms:created>
  <dcterms:modified xsi:type="dcterms:W3CDTF">2017-04-28T22:08:02Z</dcterms:modified>
</cp:coreProperties>
</file>